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Lst>
  <p:sldSz cy="10058400" cx="7772400"/>
  <p:notesSz cx="6858000" cy="9144000"/>
  <p:embeddedFontLst>
    <p:embeddedFont>
      <p:font typeface="Cabin Sketch"/>
      <p:regular r:id="rId12"/>
      <p:bold r:id="rId13"/>
    </p:embeddedFont>
    <p:embeddedFont>
      <p:font typeface="Sniglet"/>
      <p:regular r:id="rId14"/>
    </p:embeddedFont>
    <p:embeddedFont>
      <p:font typeface="Amatic SC"/>
      <p:regular r:id="rId15"/>
      <p:bold r:id="rId16"/>
    </p:embeddedFont>
    <p:embeddedFont>
      <p:font typeface="BenchNine"/>
      <p:regular r:id="rId17"/>
      <p:bold r:id="rId18"/>
    </p:embeddedFont>
    <p:embeddedFont>
      <p:font typeface="Bebas Neue"/>
      <p:regular r:id="rId19"/>
    </p:embeddedFont>
    <p:embeddedFont>
      <p:font typeface="Maiden Orange"/>
      <p:regular r:id="rId20"/>
    </p:embeddedFont>
    <p:embeddedFont>
      <p:font typeface="Ranchers"/>
      <p:regular r:id="rId21"/>
    </p:embeddedFont>
    <p:embeddedFont>
      <p:font typeface="Fredericka the Great"/>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E089C2A-938C-4B02-851B-342D4ED9E024}">
  <a:tblStyle styleId="{4E089C2A-938C-4B02-851B-342D4ED9E02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aidenOrange-regular.fntdata"/><Relationship Id="rId11" Type="http://schemas.openxmlformats.org/officeDocument/2006/relationships/slide" Target="slides/slide5.xml"/><Relationship Id="rId22" Type="http://schemas.openxmlformats.org/officeDocument/2006/relationships/font" Target="fonts/FrederickatheGreat-regular.fntdata"/><Relationship Id="rId10" Type="http://schemas.openxmlformats.org/officeDocument/2006/relationships/slide" Target="slides/slide4.xml"/><Relationship Id="rId21" Type="http://schemas.openxmlformats.org/officeDocument/2006/relationships/font" Target="fonts/Ranchers-regular.fntdata"/><Relationship Id="rId13" Type="http://schemas.openxmlformats.org/officeDocument/2006/relationships/font" Target="fonts/CabinSketch-bold.fntdata"/><Relationship Id="rId12" Type="http://schemas.openxmlformats.org/officeDocument/2006/relationships/font" Target="fonts/CabinSketch-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font" Target="fonts/AmaticSC-regular.fntdata"/><Relationship Id="rId14" Type="http://schemas.openxmlformats.org/officeDocument/2006/relationships/font" Target="fonts/Sniglet-regular.fntdata"/><Relationship Id="rId17" Type="http://schemas.openxmlformats.org/officeDocument/2006/relationships/font" Target="fonts/BenchNine-regular.fntdata"/><Relationship Id="rId16" Type="http://schemas.openxmlformats.org/officeDocument/2006/relationships/font" Target="fonts/AmaticSC-bold.fntdata"/><Relationship Id="rId5" Type="http://schemas.openxmlformats.org/officeDocument/2006/relationships/slideMaster" Target="slideMasters/slideMaster1.xml"/><Relationship Id="rId19" Type="http://schemas.openxmlformats.org/officeDocument/2006/relationships/font" Target="fonts/BebasNeue-regular.fntdata"/><Relationship Id="rId6" Type="http://schemas.openxmlformats.org/officeDocument/2006/relationships/notesMaster" Target="notesMasters/notesMaster1.xml"/><Relationship Id="rId18" Type="http://schemas.openxmlformats.org/officeDocument/2006/relationships/font" Target="fonts/BenchNine-bold.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a51d57eae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a51d57e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70cf883d91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70cf883d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70cf883d91_0_3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70cf883d91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7f3b12758_0_6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7f3b1275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70cf883d91_1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70cf883d9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4808175" y="3127600"/>
            <a:ext cx="2592000" cy="36543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 name="Google Shape;55;p13"/>
          <p:cNvCxnSpPr/>
          <p:nvPr/>
        </p:nvCxnSpPr>
        <p:spPr>
          <a:xfrm>
            <a:off x="284675" y="696669"/>
            <a:ext cx="7230600" cy="0"/>
          </a:xfrm>
          <a:prstGeom prst="straightConnector1">
            <a:avLst/>
          </a:prstGeom>
          <a:noFill/>
          <a:ln cap="flat" cmpd="sng" w="38100">
            <a:solidFill>
              <a:srgbClr val="000000"/>
            </a:solidFill>
            <a:prstDash val="solid"/>
            <a:round/>
            <a:headEnd len="med" w="med" type="none"/>
            <a:tailEnd len="med" w="med" type="none"/>
          </a:ln>
        </p:spPr>
      </p:cxnSp>
      <p:sp>
        <p:nvSpPr>
          <p:cNvPr id="56" name="Google Shape;56;p13"/>
          <p:cNvSpPr txBox="1"/>
          <p:nvPr/>
        </p:nvSpPr>
        <p:spPr>
          <a:xfrm>
            <a:off x="3290925" y="946675"/>
            <a:ext cx="4837200" cy="898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6200">
                <a:latin typeface="Fredericka the Great"/>
                <a:ea typeface="Fredericka the Great"/>
                <a:cs typeface="Fredericka the Great"/>
                <a:sym typeface="Fredericka the Great"/>
              </a:rPr>
              <a:t>Visual Arts</a:t>
            </a:r>
            <a:endParaRPr sz="6200">
              <a:latin typeface="Fredericka the Great"/>
              <a:ea typeface="Fredericka the Great"/>
              <a:cs typeface="Fredericka the Great"/>
              <a:sym typeface="Fredericka the Great"/>
            </a:endParaRPr>
          </a:p>
        </p:txBody>
      </p:sp>
      <p:sp>
        <p:nvSpPr>
          <p:cNvPr id="57" name="Google Shape;57;p13"/>
          <p:cNvSpPr txBox="1"/>
          <p:nvPr/>
        </p:nvSpPr>
        <p:spPr>
          <a:xfrm>
            <a:off x="2366700" y="2259975"/>
            <a:ext cx="5439300" cy="493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100">
                <a:solidFill>
                  <a:srgbClr val="222222"/>
                </a:solidFill>
                <a:latin typeface="Amatic SC"/>
                <a:ea typeface="Amatic SC"/>
                <a:cs typeface="Amatic SC"/>
                <a:sym typeface="Amatic SC"/>
              </a:rPr>
              <a:t>“</a:t>
            </a:r>
            <a:r>
              <a:rPr b="1" lang="en" sz="2100">
                <a:solidFill>
                  <a:srgbClr val="040C28"/>
                </a:solidFill>
                <a:highlight>
                  <a:srgbClr val="FFFFFF"/>
                </a:highlight>
                <a:latin typeface="Amatic SC"/>
                <a:ea typeface="Amatic SC"/>
                <a:cs typeface="Amatic SC"/>
                <a:sym typeface="Amatic SC"/>
              </a:rPr>
              <a:t>I dream my painting, and then I paint my dream</a:t>
            </a:r>
            <a:r>
              <a:rPr b="1" lang="en" sz="2100">
                <a:solidFill>
                  <a:srgbClr val="474747"/>
                </a:solidFill>
                <a:highlight>
                  <a:srgbClr val="FFFFFF"/>
                </a:highlight>
                <a:latin typeface="Amatic SC"/>
                <a:ea typeface="Amatic SC"/>
                <a:cs typeface="Amatic SC"/>
                <a:sym typeface="Amatic SC"/>
              </a:rPr>
              <a:t>.</a:t>
            </a:r>
            <a:r>
              <a:rPr b="1" lang="en" sz="2100">
                <a:solidFill>
                  <a:srgbClr val="222222"/>
                </a:solidFill>
                <a:latin typeface="Amatic SC"/>
                <a:ea typeface="Amatic SC"/>
                <a:cs typeface="Amatic SC"/>
                <a:sym typeface="Amatic SC"/>
              </a:rPr>
              <a:t>”</a:t>
            </a:r>
            <a:endParaRPr b="1" sz="2100">
              <a:solidFill>
                <a:srgbClr val="222222"/>
              </a:solidFill>
              <a:latin typeface="Amatic SC"/>
              <a:ea typeface="Amatic SC"/>
              <a:cs typeface="Amatic SC"/>
              <a:sym typeface="Amatic SC"/>
            </a:endParaRPr>
          </a:p>
          <a:p>
            <a:pPr indent="0" lvl="0" marL="0" rtl="0" algn="ctr">
              <a:lnSpc>
                <a:spcPct val="115000"/>
              </a:lnSpc>
              <a:spcBef>
                <a:spcPts val="300"/>
              </a:spcBef>
              <a:spcAft>
                <a:spcPts val="300"/>
              </a:spcAft>
              <a:buNone/>
            </a:pPr>
            <a:r>
              <a:rPr b="1" lang="en" sz="2100">
                <a:solidFill>
                  <a:srgbClr val="222222"/>
                </a:solidFill>
                <a:latin typeface="Amatic SC"/>
                <a:ea typeface="Amatic SC"/>
                <a:cs typeface="Amatic SC"/>
                <a:sym typeface="Amatic SC"/>
              </a:rPr>
              <a:t>Vincent Van Gogh</a:t>
            </a:r>
            <a:endParaRPr b="1" sz="2100">
              <a:solidFill>
                <a:srgbClr val="222222"/>
              </a:solidFill>
              <a:latin typeface="Amatic SC"/>
              <a:ea typeface="Amatic SC"/>
              <a:cs typeface="Amatic SC"/>
              <a:sym typeface="Amatic SC"/>
            </a:endParaRPr>
          </a:p>
        </p:txBody>
      </p:sp>
      <p:sp>
        <p:nvSpPr>
          <p:cNvPr id="58" name="Google Shape;58;p13"/>
          <p:cNvSpPr txBox="1"/>
          <p:nvPr/>
        </p:nvSpPr>
        <p:spPr>
          <a:xfrm>
            <a:off x="3245250" y="734625"/>
            <a:ext cx="4270200" cy="442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000">
                <a:solidFill>
                  <a:schemeClr val="dk1"/>
                </a:solidFill>
                <a:latin typeface="Maiden Orange"/>
                <a:ea typeface="Maiden Orange"/>
                <a:cs typeface="Maiden Orange"/>
                <a:sym typeface="Maiden Orange"/>
              </a:rPr>
              <a:t>Hephzibah Middle School</a:t>
            </a:r>
            <a:endParaRPr/>
          </a:p>
        </p:txBody>
      </p:sp>
      <p:sp>
        <p:nvSpPr>
          <p:cNvPr id="59" name="Google Shape;59;p13"/>
          <p:cNvSpPr/>
          <p:nvPr/>
        </p:nvSpPr>
        <p:spPr>
          <a:xfrm flipH="1" rot="5400000">
            <a:off x="2310887" y="724325"/>
            <a:ext cx="1101000" cy="1413000"/>
          </a:xfrm>
          <a:prstGeom prst="wedgeRoundRectCallout">
            <a:avLst>
              <a:gd fmla="val -27591" name="adj1"/>
              <a:gd fmla="val 59763" name="adj2"/>
              <a:gd fmla="val 0" name="adj3"/>
            </a:avLst>
          </a:prstGeom>
          <a:solidFill>
            <a:schemeClr val="lt2"/>
          </a:solidFill>
          <a:ln cap="flat" cmpd="sng" w="2857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txBox="1"/>
          <p:nvPr/>
        </p:nvSpPr>
        <p:spPr>
          <a:xfrm>
            <a:off x="2163066" y="982741"/>
            <a:ext cx="1404900" cy="60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latin typeface="Ranchers"/>
                <a:ea typeface="Ranchers"/>
                <a:cs typeface="Ranchers"/>
                <a:sym typeface="Ranchers"/>
              </a:rPr>
              <a:t>WELCOME</a:t>
            </a:r>
            <a:endParaRPr sz="2500">
              <a:latin typeface="Ranchers"/>
              <a:ea typeface="Ranchers"/>
              <a:cs typeface="Ranchers"/>
              <a:sym typeface="Ranchers"/>
            </a:endParaRPr>
          </a:p>
          <a:p>
            <a:pPr indent="0" lvl="0" marL="0" rtl="0" algn="ctr">
              <a:spcBef>
                <a:spcPts val="0"/>
              </a:spcBef>
              <a:spcAft>
                <a:spcPts val="0"/>
              </a:spcAft>
              <a:buNone/>
            </a:pPr>
            <a:r>
              <a:rPr lang="en" sz="2500">
                <a:latin typeface="Ranchers"/>
                <a:ea typeface="Ranchers"/>
                <a:cs typeface="Ranchers"/>
                <a:sym typeface="Ranchers"/>
              </a:rPr>
              <a:t>TO ART!</a:t>
            </a:r>
            <a:endParaRPr sz="2500">
              <a:latin typeface="Ranchers"/>
              <a:ea typeface="Ranchers"/>
              <a:cs typeface="Ranchers"/>
              <a:sym typeface="Ranchers"/>
            </a:endParaRPr>
          </a:p>
        </p:txBody>
      </p:sp>
      <p:sp>
        <p:nvSpPr>
          <p:cNvPr id="61" name="Google Shape;61;p13"/>
          <p:cNvSpPr txBox="1"/>
          <p:nvPr/>
        </p:nvSpPr>
        <p:spPr>
          <a:xfrm>
            <a:off x="4878825" y="3173350"/>
            <a:ext cx="2450700" cy="4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Cabin Sketch"/>
                <a:ea typeface="Cabin Sketch"/>
                <a:cs typeface="Cabin Sketch"/>
                <a:sym typeface="Cabin Sketch"/>
              </a:rPr>
              <a:t>EXPECTATIONS</a:t>
            </a:r>
            <a:endParaRPr b="1" sz="2400">
              <a:solidFill>
                <a:schemeClr val="dk1"/>
              </a:solidFill>
              <a:latin typeface="Cabin Sketch"/>
              <a:ea typeface="Cabin Sketch"/>
              <a:cs typeface="Cabin Sketch"/>
              <a:sym typeface="Cabin Sketch"/>
            </a:endParaRPr>
          </a:p>
          <a:p>
            <a:pPr indent="0" lvl="0" marL="0" rtl="0" algn="l">
              <a:lnSpc>
                <a:spcPct val="115000"/>
              </a:lnSpc>
              <a:spcBef>
                <a:spcPts val="0"/>
              </a:spcBef>
              <a:spcAft>
                <a:spcPts val="0"/>
              </a:spcAft>
              <a:buNone/>
            </a:pPr>
            <a:r>
              <a:t/>
            </a:r>
            <a:endParaRPr sz="1000">
              <a:solidFill>
                <a:schemeClr val="dk1"/>
              </a:solidFill>
              <a:latin typeface="Maiden Orange"/>
              <a:ea typeface="Maiden Orange"/>
              <a:cs typeface="Maiden Orange"/>
              <a:sym typeface="Maiden Orange"/>
            </a:endParaRPr>
          </a:p>
          <a:p>
            <a:pPr indent="0" lvl="0" marL="0" rtl="0" algn="l">
              <a:lnSpc>
                <a:spcPct val="115000"/>
              </a:lnSpc>
              <a:spcBef>
                <a:spcPts val="0"/>
              </a:spcBef>
              <a:spcAft>
                <a:spcPts val="0"/>
              </a:spcAft>
              <a:buNone/>
            </a:pPr>
            <a:r>
              <a:t/>
            </a:r>
            <a:endParaRPr>
              <a:solidFill>
                <a:schemeClr val="dk1"/>
              </a:solidFill>
              <a:latin typeface="Maiden Orange"/>
              <a:ea typeface="Maiden Orange"/>
              <a:cs typeface="Maiden Orange"/>
              <a:sym typeface="Maiden Orange"/>
            </a:endParaRPr>
          </a:p>
        </p:txBody>
      </p:sp>
      <p:sp>
        <p:nvSpPr>
          <p:cNvPr id="62" name="Google Shape;62;p13"/>
          <p:cNvSpPr txBox="1"/>
          <p:nvPr/>
        </p:nvSpPr>
        <p:spPr>
          <a:xfrm>
            <a:off x="4680450" y="7424575"/>
            <a:ext cx="1641900" cy="19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Maiden Orange"/>
                <a:ea typeface="Maiden Orange"/>
                <a:cs typeface="Maiden Orange"/>
                <a:sym typeface="Maiden Orange"/>
              </a:rPr>
              <a:t>Pencils</a:t>
            </a:r>
            <a:endParaRPr>
              <a:solidFill>
                <a:schemeClr val="dk1"/>
              </a:solidFill>
              <a:latin typeface="Maiden Orange"/>
              <a:ea typeface="Maiden Orange"/>
              <a:cs typeface="Maiden Orange"/>
              <a:sym typeface="Maiden Orange"/>
            </a:endParaRPr>
          </a:p>
          <a:p>
            <a:pPr indent="0" lvl="0" marL="0" rtl="0" algn="l">
              <a:spcBef>
                <a:spcPts val="0"/>
              </a:spcBef>
              <a:spcAft>
                <a:spcPts val="0"/>
              </a:spcAft>
              <a:buNone/>
            </a:pPr>
            <a:r>
              <a:rPr lang="en">
                <a:solidFill>
                  <a:schemeClr val="dk1"/>
                </a:solidFill>
                <a:latin typeface="Maiden Orange"/>
                <a:ea typeface="Maiden Orange"/>
                <a:cs typeface="Maiden Orange"/>
                <a:sym typeface="Maiden Orange"/>
              </a:rPr>
              <a:t>Color Pencils</a:t>
            </a:r>
            <a:endParaRPr>
              <a:solidFill>
                <a:schemeClr val="dk1"/>
              </a:solidFill>
              <a:latin typeface="Maiden Orange"/>
              <a:ea typeface="Maiden Orange"/>
              <a:cs typeface="Maiden Orange"/>
              <a:sym typeface="Maiden Orange"/>
            </a:endParaRPr>
          </a:p>
          <a:p>
            <a:pPr indent="0" lvl="0" marL="0" rtl="0" algn="l">
              <a:spcBef>
                <a:spcPts val="0"/>
              </a:spcBef>
              <a:spcAft>
                <a:spcPts val="0"/>
              </a:spcAft>
              <a:buNone/>
            </a:pPr>
            <a:r>
              <a:rPr lang="en">
                <a:solidFill>
                  <a:schemeClr val="dk1"/>
                </a:solidFill>
                <a:latin typeface="Maiden Orange"/>
                <a:ea typeface="Maiden Orange"/>
                <a:cs typeface="Maiden Orange"/>
                <a:sym typeface="Maiden Orange"/>
              </a:rPr>
              <a:t>Markers</a:t>
            </a:r>
            <a:endParaRPr>
              <a:solidFill>
                <a:schemeClr val="dk1"/>
              </a:solidFill>
              <a:latin typeface="Maiden Orange"/>
              <a:ea typeface="Maiden Orange"/>
              <a:cs typeface="Maiden Orange"/>
              <a:sym typeface="Maiden Orange"/>
            </a:endParaRPr>
          </a:p>
          <a:p>
            <a:pPr indent="0" lvl="0" marL="0" rtl="0" algn="l">
              <a:spcBef>
                <a:spcPts val="0"/>
              </a:spcBef>
              <a:spcAft>
                <a:spcPts val="0"/>
              </a:spcAft>
              <a:buNone/>
            </a:pPr>
            <a:r>
              <a:rPr lang="en">
                <a:solidFill>
                  <a:schemeClr val="dk1"/>
                </a:solidFill>
                <a:latin typeface="Maiden Orange"/>
                <a:ea typeface="Maiden Orange"/>
                <a:cs typeface="Maiden Orange"/>
                <a:sym typeface="Maiden Orange"/>
              </a:rPr>
              <a:t>Crayons</a:t>
            </a:r>
            <a:endParaRPr>
              <a:solidFill>
                <a:schemeClr val="dk1"/>
              </a:solidFill>
              <a:latin typeface="Maiden Orange"/>
              <a:ea typeface="Maiden Orange"/>
              <a:cs typeface="Maiden Orange"/>
              <a:sym typeface="Maiden Orange"/>
            </a:endParaRPr>
          </a:p>
          <a:p>
            <a:pPr indent="0" lvl="0" marL="0" rtl="0" algn="l">
              <a:spcBef>
                <a:spcPts val="0"/>
              </a:spcBef>
              <a:spcAft>
                <a:spcPts val="0"/>
              </a:spcAft>
              <a:buNone/>
            </a:pPr>
            <a:r>
              <a:rPr lang="en">
                <a:solidFill>
                  <a:schemeClr val="dk1"/>
                </a:solidFill>
                <a:latin typeface="Maiden Orange"/>
                <a:ea typeface="Maiden Orange"/>
                <a:cs typeface="Maiden Orange"/>
                <a:sym typeface="Maiden Orange"/>
              </a:rPr>
              <a:t>Coloring Pencils</a:t>
            </a:r>
            <a:endParaRPr>
              <a:solidFill>
                <a:schemeClr val="dk1"/>
              </a:solidFill>
              <a:latin typeface="Maiden Orange"/>
              <a:ea typeface="Maiden Orange"/>
              <a:cs typeface="Maiden Orange"/>
              <a:sym typeface="Maiden Orange"/>
            </a:endParaRPr>
          </a:p>
          <a:p>
            <a:pPr indent="0" lvl="0" marL="0" rtl="0" algn="l">
              <a:spcBef>
                <a:spcPts val="0"/>
              </a:spcBef>
              <a:spcAft>
                <a:spcPts val="0"/>
              </a:spcAft>
              <a:buNone/>
            </a:pPr>
            <a:r>
              <a:t/>
            </a:r>
            <a:endParaRPr>
              <a:solidFill>
                <a:schemeClr val="dk1"/>
              </a:solidFill>
              <a:latin typeface="Maiden Orange"/>
              <a:ea typeface="Maiden Orange"/>
              <a:cs typeface="Maiden Orange"/>
              <a:sym typeface="Maiden Orange"/>
            </a:endParaRPr>
          </a:p>
        </p:txBody>
      </p:sp>
      <p:cxnSp>
        <p:nvCxnSpPr>
          <p:cNvPr id="63" name="Google Shape;63;p13"/>
          <p:cNvCxnSpPr/>
          <p:nvPr/>
        </p:nvCxnSpPr>
        <p:spPr>
          <a:xfrm>
            <a:off x="2560600" y="2841475"/>
            <a:ext cx="4878600" cy="0"/>
          </a:xfrm>
          <a:prstGeom prst="straightConnector1">
            <a:avLst/>
          </a:prstGeom>
          <a:noFill/>
          <a:ln cap="flat" cmpd="sng" w="76200">
            <a:solidFill>
              <a:srgbClr val="000000"/>
            </a:solidFill>
            <a:prstDash val="solid"/>
            <a:round/>
            <a:headEnd len="med" w="med" type="none"/>
            <a:tailEnd len="med" w="med" type="none"/>
          </a:ln>
        </p:spPr>
      </p:cxnSp>
      <p:cxnSp>
        <p:nvCxnSpPr>
          <p:cNvPr id="64" name="Google Shape;64;p13"/>
          <p:cNvCxnSpPr/>
          <p:nvPr/>
        </p:nvCxnSpPr>
        <p:spPr>
          <a:xfrm>
            <a:off x="2560600" y="2945025"/>
            <a:ext cx="4878600" cy="0"/>
          </a:xfrm>
          <a:prstGeom prst="straightConnector1">
            <a:avLst/>
          </a:prstGeom>
          <a:noFill/>
          <a:ln cap="flat" cmpd="sng" w="28575">
            <a:solidFill>
              <a:srgbClr val="000000"/>
            </a:solidFill>
            <a:prstDash val="solid"/>
            <a:round/>
            <a:headEnd len="med" w="med" type="none"/>
            <a:tailEnd len="med" w="med" type="none"/>
          </a:ln>
        </p:spPr>
      </p:cxnSp>
      <p:sp>
        <p:nvSpPr>
          <p:cNvPr id="65" name="Google Shape;65;p13"/>
          <p:cNvSpPr txBox="1"/>
          <p:nvPr/>
        </p:nvSpPr>
        <p:spPr>
          <a:xfrm>
            <a:off x="265700" y="280875"/>
            <a:ext cx="17838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aiden Orange"/>
                <a:ea typeface="Maiden Orange"/>
                <a:cs typeface="Maiden Orange"/>
                <a:sym typeface="Maiden Orange"/>
              </a:rPr>
              <a:t>Ms.Evyn Boyd</a:t>
            </a:r>
            <a:endParaRPr>
              <a:latin typeface="Maiden Orange"/>
              <a:ea typeface="Maiden Orange"/>
              <a:cs typeface="Maiden Orange"/>
              <a:sym typeface="Maiden Orange"/>
            </a:endParaRPr>
          </a:p>
        </p:txBody>
      </p:sp>
      <p:sp>
        <p:nvSpPr>
          <p:cNvPr id="66" name="Google Shape;66;p13"/>
          <p:cNvSpPr txBox="1"/>
          <p:nvPr/>
        </p:nvSpPr>
        <p:spPr>
          <a:xfrm>
            <a:off x="5655400" y="323325"/>
            <a:ext cx="1783800" cy="335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2025-2026</a:t>
            </a:r>
            <a:endParaRPr>
              <a:latin typeface="Maiden Orange"/>
              <a:ea typeface="Maiden Orange"/>
              <a:cs typeface="Maiden Orange"/>
              <a:sym typeface="Maiden Orange"/>
            </a:endParaRPr>
          </a:p>
        </p:txBody>
      </p:sp>
      <p:sp>
        <p:nvSpPr>
          <p:cNvPr id="67" name="Google Shape;67;p13"/>
          <p:cNvSpPr txBox="1"/>
          <p:nvPr/>
        </p:nvSpPr>
        <p:spPr>
          <a:xfrm>
            <a:off x="2465075" y="323325"/>
            <a:ext cx="3349200" cy="33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Sniglet"/>
                <a:ea typeface="Sniglet"/>
                <a:cs typeface="Sniglet"/>
                <a:sym typeface="Sniglet"/>
              </a:rPr>
              <a:t>boydev@boe.richmond.k12.ga.us</a:t>
            </a:r>
            <a:endParaRPr sz="1100">
              <a:latin typeface="Maiden Orange"/>
              <a:ea typeface="Maiden Orange"/>
              <a:cs typeface="Maiden Orange"/>
              <a:sym typeface="Maiden Orange"/>
            </a:endParaRPr>
          </a:p>
        </p:txBody>
      </p:sp>
      <p:sp>
        <p:nvSpPr>
          <p:cNvPr id="68" name="Google Shape;68;p13"/>
          <p:cNvSpPr txBox="1"/>
          <p:nvPr/>
        </p:nvSpPr>
        <p:spPr>
          <a:xfrm>
            <a:off x="245850" y="3032125"/>
            <a:ext cx="4489800" cy="241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abin Sketch"/>
                <a:ea typeface="Cabin Sketch"/>
                <a:cs typeface="Cabin Sketch"/>
                <a:sym typeface="Cabin Sketch"/>
              </a:rPr>
              <a:t>COURSE DESCRIPTION</a:t>
            </a:r>
            <a:endParaRPr b="1" sz="2400">
              <a:latin typeface="Cabin Sketch"/>
              <a:ea typeface="Cabin Sketch"/>
              <a:cs typeface="Cabin Sketch"/>
              <a:sym typeface="Cabin Sketch"/>
            </a:endParaRPr>
          </a:p>
          <a:p>
            <a:pPr indent="0" lvl="0" marL="0" rtl="0" algn="just">
              <a:spcBef>
                <a:spcPts val="0"/>
              </a:spcBef>
              <a:spcAft>
                <a:spcPts val="0"/>
              </a:spcAft>
              <a:buNone/>
            </a:pPr>
            <a:r>
              <a:rPr lang="en">
                <a:latin typeface="Maiden Orange"/>
                <a:ea typeface="Maiden Orange"/>
                <a:cs typeface="Maiden Orange"/>
                <a:sym typeface="Maiden Orange"/>
              </a:rPr>
              <a:t>Introduction to Visual and Comprehensive Art</a:t>
            </a:r>
            <a:endParaRPr>
              <a:latin typeface="Maiden Orange"/>
              <a:ea typeface="Maiden Orange"/>
              <a:cs typeface="Maiden Orange"/>
              <a:sym typeface="Maiden Orange"/>
            </a:endParaRPr>
          </a:p>
          <a:p>
            <a:pPr indent="0" lvl="0" marL="0" rtl="0" algn="just">
              <a:spcBef>
                <a:spcPts val="0"/>
              </a:spcBef>
              <a:spcAft>
                <a:spcPts val="0"/>
              </a:spcAft>
              <a:buNone/>
            </a:pPr>
            <a:r>
              <a:t/>
            </a:r>
            <a:endParaRPr>
              <a:latin typeface="Maiden Orange"/>
              <a:ea typeface="Maiden Orange"/>
              <a:cs typeface="Maiden Orange"/>
              <a:sym typeface="Maiden Orange"/>
            </a:endParaRPr>
          </a:p>
          <a:p>
            <a:pPr indent="0" lvl="0" marL="0" rtl="0" algn="just">
              <a:spcBef>
                <a:spcPts val="0"/>
              </a:spcBef>
              <a:spcAft>
                <a:spcPts val="0"/>
              </a:spcAft>
              <a:buNone/>
            </a:pPr>
            <a:r>
              <a:rPr lang="en" sz="1300">
                <a:latin typeface="Maiden Orange"/>
                <a:ea typeface="Maiden Orange"/>
                <a:cs typeface="Maiden Orange"/>
                <a:sym typeface="Maiden Orange"/>
              </a:rPr>
              <a:t>The Visual Arts course introduces students to the Elements of Art and Principles of Design while developing comprehensive visual art techniques. Activities in the classroom will give students opportunities to experience a variety of media while developing student’s individual style and creative problem solving skills. Students will demonstrate their ability to respond, to analyze and to interpret their own artwork and the work of others through discussions, critiques </a:t>
            </a:r>
            <a:r>
              <a:rPr lang="en">
                <a:latin typeface="Maiden Orange"/>
                <a:ea typeface="Maiden Orange"/>
                <a:cs typeface="Maiden Orange"/>
                <a:sym typeface="Maiden Orange"/>
              </a:rPr>
              <a:t>and writings</a:t>
            </a:r>
            <a:endParaRPr>
              <a:latin typeface="Maiden Orange"/>
              <a:ea typeface="Maiden Orange"/>
              <a:cs typeface="Maiden Orange"/>
              <a:sym typeface="Maiden Orange"/>
            </a:endParaRPr>
          </a:p>
          <a:p>
            <a:pPr indent="0" lvl="0" marL="0" rtl="0" algn="just">
              <a:spcBef>
                <a:spcPts val="0"/>
              </a:spcBef>
              <a:spcAft>
                <a:spcPts val="0"/>
              </a:spcAft>
              <a:buNone/>
            </a:pPr>
            <a:r>
              <a:t/>
            </a:r>
            <a:endParaRPr>
              <a:latin typeface="Maiden Orange"/>
              <a:ea typeface="Maiden Orange"/>
              <a:cs typeface="Maiden Orange"/>
              <a:sym typeface="Maiden Orange"/>
            </a:endParaRPr>
          </a:p>
          <a:p>
            <a:pPr indent="0" lvl="0" marL="0" rtl="0" algn="just">
              <a:spcBef>
                <a:spcPts val="0"/>
              </a:spcBef>
              <a:spcAft>
                <a:spcPts val="0"/>
              </a:spcAft>
              <a:buNone/>
            </a:pPr>
            <a:r>
              <a:t/>
            </a:r>
            <a:endParaRPr>
              <a:latin typeface="Maiden Orange"/>
              <a:ea typeface="Maiden Orange"/>
              <a:cs typeface="Maiden Orange"/>
              <a:sym typeface="Maiden Orange"/>
            </a:endParaRPr>
          </a:p>
          <a:p>
            <a:pPr indent="0" lvl="0" marL="0" rtl="0" algn="just">
              <a:spcBef>
                <a:spcPts val="0"/>
              </a:spcBef>
              <a:spcAft>
                <a:spcPts val="0"/>
              </a:spcAft>
              <a:buNone/>
            </a:pPr>
            <a:r>
              <a:t/>
            </a:r>
            <a:endParaRPr>
              <a:latin typeface="Maiden Orange"/>
              <a:ea typeface="Maiden Orange"/>
              <a:cs typeface="Maiden Orange"/>
              <a:sym typeface="Maiden Orange"/>
            </a:endParaRPr>
          </a:p>
        </p:txBody>
      </p:sp>
      <p:sp>
        <p:nvSpPr>
          <p:cNvPr id="69" name="Google Shape;69;p13"/>
          <p:cNvSpPr txBox="1"/>
          <p:nvPr/>
        </p:nvSpPr>
        <p:spPr>
          <a:xfrm>
            <a:off x="285150" y="6781900"/>
            <a:ext cx="4432200" cy="4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Cabin Sketch"/>
                <a:ea typeface="Cabin Sketch"/>
                <a:cs typeface="Cabin Sketch"/>
                <a:sym typeface="Cabin Sketch"/>
              </a:rPr>
              <a:t>CLASSROOM PROCEDURES</a:t>
            </a:r>
            <a:endParaRPr b="1">
              <a:solidFill>
                <a:schemeClr val="dk1"/>
              </a:solidFill>
              <a:latin typeface="Maiden Orange"/>
              <a:ea typeface="Maiden Orange"/>
              <a:cs typeface="Maiden Orange"/>
              <a:sym typeface="Maiden Orange"/>
            </a:endParaRPr>
          </a:p>
          <a:p>
            <a:pPr indent="0" lvl="0" marL="0" rtl="0" algn="l">
              <a:spcBef>
                <a:spcPts val="0"/>
              </a:spcBef>
              <a:spcAft>
                <a:spcPts val="0"/>
              </a:spcAft>
              <a:buNone/>
            </a:pPr>
            <a:r>
              <a:t/>
            </a:r>
            <a:endParaRPr>
              <a:solidFill>
                <a:schemeClr val="dk1"/>
              </a:solidFill>
              <a:latin typeface="Maiden Orange"/>
              <a:ea typeface="Maiden Orange"/>
              <a:cs typeface="Maiden Orange"/>
              <a:sym typeface="Maiden Orange"/>
            </a:endParaRPr>
          </a:p>
        </p:txBody>
      </p:sp>
      <p:sp>
        <p:nvSpPr>
          <p:cNvPr id="70" name="Google Shape;70;p13"/>
          <p:cNvSpPr/>
          <p:nvPr/>
        </p:nvSpPr>
        <p:spPr>
          <a:xfrm>
            <a:off x="322050" y="7321650"/>
            <a:ext cx="4358400" cy="22632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 name="Google Shape;71;p13"/>
          <p:cNvCxnSpPr/>
          <p:nvPr/>
        </p:nvCxnSpPr>
        <p:spPr>
          <a:xfrm>
            <a:off x="284675" y="9764469"/>
            <a:ext cx="7230600" cy="0"/>
          </a:xfrm>
          <a:prstGeom prst="straightConnector1">
            <a:avLst/>
          </a:prstGeom>
          <a:noFill/>
          <a:ln cap="flat" cmpd="sng" w="38100">
            <a:solidFill>
              <a:srgbClr val="000000"/>
            </a:solidFill>
            <a:prstDash val="solid"/>
            <a:round/>
            <a:headEnd len="med" w="med" type="none"/>
            <a:tailEnd len="med" w="med" type="none"/>
          </a:ln>
        </p:spPr>
      </p:cxnSp>
      <p:graphicFrame>
        <p:nvGraphicFramePr>
          <p:cNvPr id="72" name="Google Shape;72;p13"/>
          <p:cNvGraphicFramePr/>
          <p:nvPr/>
        </p:nvGraphicFramePr>
        <p:xfrm>
          <a:off x="293975" y="7321638"/>
          <a:ext cx="3000000" cy="3000000"/>
        </p:xfrm>
        <a:graphic>
          <a:graphicData uri="http://schemas.openxmlformats.org/drawingml/2006/table">
            <a:tbl>
              <a:tblPr>
                <a:noFill/>
                <a:tableStyleId>{4E089C2A-938C-4B02-851B-342D4ED9E024}</a:tableStyleId>
              </a:tblPr>
              <a:tblGrid>
                <a:gridCol w="1442650"/>
                <a:gridCol w="1404150"/>
                <a:gridCol w="1433025"/>
              </a:tblGrid>
              <a:tr h="381000">
                <a:tc>
                  <a:txBody>
                    <a:bodyPr/>
                    <a:lstStyle/>
                    <a:p>
                      <a:pPr indent="0" lvl="0" marL="0" rtl="0" algn="ctr">
                        <a:spcBef>
                          <a:spcPts val="0"/>
                        </a:spcBef>
                        <a:spcAft>
                          <a:spcPts val="0"/>
                        </a:spcAft>
                        <a:buClr>
                          <a:schemeClr val="dk1"/>
                        </a:buClr>
                        <a:buSzPts val="1100"/>
                        <a:buFont typeface="Arial"/>
                        <a:buNone/>
                      </a:pPr>
                      <a:r>
                        <a:rPr b="1" lang="en">
                          <a:solidFill>
                            <a:schemeClr val="dk1"/>
                          </a:solidFill>
                          <a:latin typeface="Cabin Sketch"/>
                          <a:ea typeface="Cabin Sketch"/>
                          <a:cs typeface="Cabin Sketch"/>
                          <a:sym typeface="Cabin Sketch"/>
                        </a:rPr>
                        <a:t>Start of Class</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en">
                          <a:solidFill>
                            <a:schemeClr val="dk1"/>
                          </a:solidFill>
                          <a:latin typeface="Cabin Sketch"/>
                          <a:ea typeface="Cabin Sketch"/>
                          <a:cs typeface="Cabin Sketch"/>
                          <a:sym typeface="Cabin Sketch"/>
                        </a:rPr>
                        <a:t>Studio Time</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dk1"/>
                          </a:solidFill>
                          <a:latin typeface="Cabin Sketch"/>
                          <a:ea typeface="Cabin Sketch"/>
                          <a:cs typeface="Cabin Sketch"/>
                          <a:sym typeface="Cabin Sketch"/>
                        </a:rPr>
                        <a:t>End of class</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ctr">
                        <a:spcBef>
                          <a:spcPts val="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Be on Time</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None/>
                      </a:pPr>
                      <a:r>
                        <a:rPr lang="en">
                          <a:solidFill>
                            <a:schemeClr val="dk1"/>
                          </a:solidFill>
                          <a:latin typeface="Maiden Orange"/>
                          <a:ea typeface="Maiden Orange"/>
                          <a:cs typeface="Maiden Orange"/>
                          <a:sym typeface="Maiden Orange"/>
                        </a:rPr>
                        <a:t>Find your seat</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None/>
                      </a:pPr>
                      <a:r>
                        <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None/>
                      </a:pPr>
                      <a:r>
                        <a:rPr lang="en">
                          <a:solidFill>
                            <a:schemeClr val="dk1"/>
                          </a:solidFill>
                          <a:latin typeface="Maiden Orange"/>
                          <a:ea typeface="Maiden Orange"/>
                          <a:cs typeface="Maiden Orange"/>
                          <a:sym typeface="Maiden Orange"/>
                        </a:rPr>
                        <a:t>Read the board and follow instructions</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None/>
                      </a:pPr>
                      <a:r>
                        <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None/>
                      </a:pPr>
                      <a:r>
                        <a:rPr lang="en">
                          <a:solidFill>
                            <a:schemeClr val="dk1"/>
                          </a:solidFill>
                          <a:latin typeface="Maiden Orange"/>
                          <a:ea typeface="Maiden Orange"/>
                          <a:cs typeface="Maiden Orange"/>
                          <a:sym typeface="Maiden Orange"/>
                        </a:rPr>
                        <a:t>Morning Meeting </a:t>
                      </a:r>
                      <a:endParaRPr>
                        <a:solidFill>
                          <a:schemeClr val="dk1"/>
                        </a:solidFill>
                        <a:latin typeface="Maiden Orange"/>
                        <a:ea typeface="Maiden Orange"/>
                        <a:cs typeface="Maiden Orange"/>
                        <a:sym typeface="Maiden Orange"/>
                      </a:endParaRPr>
                    </a:p>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Follow instructions</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Time Management</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None/>
                      </a:pPr>
                      <a:r>
                        <a:rPr lang="en">
                          <a:solidFill>
                            <a:schemeClr val="dk1"/>
                          </a:solidFill>
                          <a:latin typeface="Maiden Orange"/>
                          <a:ea typeface="Maiden Orange"/>
                          <a:cs typeface="Maiden Orange"/>
                          <a:sym typeface="Maiden Orange"/>
                        </a:rPr>
                        <a:t>Work Hard</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None/>
                      </a:pPr>
                      <a:r>
                        <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Ask questions</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Clean up the last 10 minutes of class.</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Stay seated</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t/>
                      </a:r>
                      <a:endParaRPr>
                        <a:solidFill>
                          <a:schemeClr val="dk1"/>
                        </a:solidFill>
                        <a:latin typeface="Maiden Orange"/>
                        <a:ea typeface="Maiden Orange"/>
                        <a:cs typeface="Maiden Orange"/>
                        <a:sym typeface="Maiden Orange"/>
                      </a:endParaRPr>
                    </a:p>
                    <a:p>
                      <a:pPr indent="0" lvl="0" marL="0" rtl="0" algn="ctr">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73" name="Google Shape;73;p13"/>
          <p:cNvCxnSpPr/>
          <p:nvPr/>
        </p:nvCxnSpPr>
        <p:spPr>
          <a:xfrm>
            <a:off x="436497" y="7701025"/>
            <a:ext cx="1138800" cy="0"/>
          </a:xfrm>
          <a:prstGeom prst="straightConnector1">
            <a:avLst/>
          </a:prstGeom>
          <a:noFill/>
          <a:ln cap="flat" cmpd="sng" w="19050">
            <a:solidFill>
              <a:srgbClr val="000000"/>
            </a:solidFill>
            <a:prstDash val="solid"/>
            <a:round/>
            <a:headEnd len="med" w="med" type="none"/>
            <a:tailEnd len="med" w="med" type="none"/>
          </a:ln>
        </p:spPr>
      </p:cxnSp>
      <p:cxnSp>
        <p:nvCxnSpPr>
          <p:cNvPr id="74" name="Google Shape;74;p13"/>
          <p:cNvCxnSpPr/>
          <p:nvPr/>
        </p:nvCxnSpPr>
        <p:spPr>
          <a:xfrm>
            <a:off x="1884369" y="7701025"/>
            <a:ext cx="1138800" cy="0"/>
          </a:xfrm>
          <a:prstGeom prst="straightConnector1">
            <a:avLst/>
          </a:prstGeom>
          <a:noFill/>
          <a:ln cap="flat" cmpd="sng" w="19050">
            <a:solidFill>
              <a:srgbClr val="000000"/>
            </a:solidFill>
            <a:prstDash val="solid"/>
            <a:round/>
            <a:headEnd len="med" w="med" type="none"/>
            <a:tailEnd len="med" w="med" type="none"/>
          </a:ln>
        </p:spPr>
      </p:cxnSp>
      <p:cxnSp>
        <p:nvCxnSpPr>
          <p:cNvPr id="75" name="Google Shape;75;p13"/>
          <p:cNvCxnSpPr/>
          <p:nvPr/>
        </p:nvCxnSpPr>
        <p:spPr>
          <a:xfrm>
            <a:off x="3313119" y="7701025"/>
            <a:ext cx="1138800" cy="0"/>
          </a:xfrm>
          <a:prstGeom prst="straightConnector1">
            <a:avLst/>
          </a:prstGeom>
          <a:noFill/>
          <a:ln cap="flat" cmpd="sng" w="19050">
            <a:solidFill>
              <a:srgbClr val="000000"/>
            </a:solidFill>
            <a:prstDash val="solid"/>
            <a:round/>
            <a:headEnd len="med" w="med" type="none"/>
            <a:tailEnd len="med" w="med" type="none"/>
          </a:ln>
        </p:spPr>
      </p:cxnSp>
      <p:sp>
        <p:nvSpPr>
          <p:cNvPr id="76" name="Google Shape;76;p13"/>
          <p:cNvSpPr txBox="1"/>
          <p:nvPr/>
        </p:nvSpPr>
        <p:spPr>
          <a:xfrm>
            <a:off x="5014825" y="5026025"/>
            <a:ext cx="2302800" cy="600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Maiden Orange"/>
                <a:ea typeface="Maiden Orange"/>
                <a:cs typeface="Maiden Orange"/>
                <a:sym typeface="Maiden Orange"/>
              </a:rPr>
              <a:t>Your hand, your convenience and your expectations</a:t>
            </a:r>
            <a:endParaRPr>
              <a:solidFill>
                <a:schemeClr val="dk1"/>
              </a:solidFill>
              <a:latin typeface="Maiden Orange"/>
              <a:ea typeface="Maiden Orange"/>
              <a:cs typeface="Maiden Orange"/>
              <a:sym typeface="Maiden Orange"/>
            </a:endParaRPr>
          </a:p>
        </p:txBody>
      </p:sp>
      <p:sp>
        <p:nvSpPr>
          <p:cNvPr id="77" name="Google Shape;77;p13"/>
          <p:cNvSpPr txBox="1"/>
          <p:nvPr/>
        </p:nvSpPr>
        <p:spPr>
          <a:xfrm>
            <a:off x="4949625" y="3654925"/>
            <a:ext cx="1519800" cy="6966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3300">
                <a:solidFill>
                  <a:schemeClr val="dk1"/>
                </a:solidFill>
                <a:latin typeface="BenchNine"/>
                <a:ea typeface="BenchNine"/>
                <a:cs typeface="BenchNine"/>
                <a:sym typeface="BenchNine"/>
              </a:rPr>
              <a:t>RESPECT</a:t>
            </a:r>
            <a:endParaRPr b="1" sz="3300">
              <a:latin typeface="BenchNine"/>
              <a:ea typeface="BenchNine"/>
              <a:cs typeface="BenchNine"/>
              <a:sym typeface="BenchNine"/>
            </a:endParaRPr>
          </a:p>
        </p:txBody>
      </p:sp>
      <p:sp>
        <p:nvSpPr>
          <p:cNvPr id="78" name="Google Shape;78;p13"/>
          <p:cNvSpPr txBox="1"/>
          <p:nvPr/>
        </p:nvSpPr>
        <p:spPr>
          <a:xfrm>
            <a:off x="4949625" y="4645525"/>
            <a:ext cx="1519800" cy="6966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3300">
                <a:solidFill>
                  <a:schemeClr val="dk1"/>
                </a:solidFill>
                <a:latin typeface="BenchNine"/>
                <a:ea typeface="BenchNine"/>
                <a:cs typeface="BenchNine"/>
                <a:sym typeface="BenchNine"/>
              </a:rPr>
              <a:t>RAISE</a:t>
            </a:r>
            <a:endParaRPr b="1" sz="3300">
              <a:latin typeface="BenchNine"/>
              <a:ea typeface="BenchNine"/>
              <a:cs typeface="BenchNine"/>
              <a:sym typeface="BenchNine"/>
            </a:endParaRPr>
          </a:p>
        </p:txBody>
      </p:sp>
      <p:sp>
        <p:nvSpPr>
          <p:cNvPr id="79" name="Google Shape;79;p13"/>
          <p:cNvSpPr txBox="1"/>
          <p:nvPr/>
        </p:nvSpPr>
        <p:spPr>
          <a:xfrm>
            <a:off x="4949625" y="5712325"/>
            <a:ext cx="1519800" cy="6966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3300">
                <a:solidFill>
                  <a:schemeClr val="dk1"/>
                </a:solidFill>
                <a:latin typeface="BenchNine"/>
                <a:ea typeface="BenchNine"/>
                <a:cs typeface="BenchNine"/>
                <a:sym typeface="BenchNine"/>
              </a:rPr>
              <a:t>FOLLOW</a:t>
            </a:r>
            <a:endParaRPr b="1" sz="3300">
              <a:latin typeface="BenchNine"/>
              <a:ea typeface="BenchNine"/>
              <a:cs typeface="BenchNine"/>
              <a:sym typeface="BenchNine"/>
            </a:endParaRPr>
          </a:p>
        </p:txBody>
      </p:sp>
      <p:sp>
        <p:nvSpPr>
          <p:cNvPr id="80" name="Google Shape;80;p13"/>
          <p:cNvSpPr txBox="1"/>
          <p:nvPr/>
        </p:nvSpPr>
        <p:spPr>
          <a:xfrm>
            <a:off x="5014825" y="6092825"/>
            <a:ext cx="2302800" cy="600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Maiden Orange"/>
                <a:ea typeface="Maiden Orange"/>
                <a:cs typeface="Maiden Orange"/>
                <a:sym typeface="Maiden Orange"/>
              </a:rPr>
              <a:t>Class procedures, directions, and school policies</a:t>
            </a:r>
            <a:endParaRPr>
              <a:solidFill>
                <a:schemeClr val="dk1"/>
              </a:solidFill>
              <a:latin typeface="Maiden Orange"/>
              <a:ea typeface="Maiden Orange"/>
              <a:cs typeface="Maiden Orange"/>
              <a:sym typeface="Maiden Orange"/>
            </a:endParaRPr>
          </a:p>
        </p:txBody>
      </p:sp>
      <p:sp>
        <p:nvSpPr>
          <p:cNvPr id="81" name="Google Shape;81;p13"/>
          <p:cNvSpPr txBox="1"/>
          <p:nvPr/>
        </p:nvSpPr>
        <p:spPr>
          <a:xfrm>
            <a:off x="5014825" y="4035425"/>
            <a:ext cx="2302800" cy="600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Maiden Orange"/>
                <a:ea typeface="Maiden Orange"/>
                <a:cs typeface="Maiden Orange"/>
                <a:sym typeface="Maiden Orange"/>
              </a:rPr>
              <a:t>Yourself, your classmates, and your environment</a:t>
            </a:r>
            <a:endParaRPr>
              <a:solidFill>
                <a:schemeClr val="dk1"/>
              </a:solidFill>
              <a:latin typeface="Maiden Orange"/>
              <a:ea typeface="Maiden Orange"/>
              <a:cs typeface="Maiden Orange"/>
              <a:sym typeface="Maiden Orange"/>
            </a:endParaRPr>
          </a:p>
        </p:txBody>
      </p:sp>
      <p:pic>
        <p:nvPicPr>
          <p:cNvPr id="82" name="Google Shape;82;p13" title="image (4).png"/>
          <p:cNvPicPr preferRelativeResize="0"/>
          <p:nvPr/>
        </p:nvPicPr>
        <p:blipFill rotWithShape="1">
          <a:blip r:embed="rId3">
            <a:alphaModFix/>
          </a:blip>
          <a:srcRect b="9203" l="0" r="0" t="9203"/>
          <a:stretch/>
        </p:blipFill>
        <p:spPr>
          <a:xfrm flipH="1">
            <a:off x="5655399" y="7485525"/>
            <a:ext cx="1849226" cy="2263200"/>
          </a:xfrm>
          <a:prstGeom prst="rect">
            <a:avLst/>
          </a:prstGeom>
          <a:noFill/>
          <a:ln>
            <a:noFill/>
          </a:ln>
        </p:spPr>
      </p:pic>
      <p:sp>
        <p:nvSpPr>
          <p:cNvPr id="83" name="Google Shape;83;p13"/>
          <p:cNvSpPr txBox="1"/>
          <p:nvPr/>
        </p:nvSpPr>
        <p:spPr>
          <a:xfrm>
            <a:off x="4800600" y="67818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Cabin Sketch"/>
                <a:ea typeface="Cabin Sketch"/>
                <a:cs typeface="Cabin Sketch"/>
                <a:sym typeface="Cabin Sketch"/>
              </a:rPr>
              <a:t>CLASS MATERIALS</a:t>
            </a:r>
            <a:endParaRPr b="1" sz="2400">
              <a:solidFill>
                <a:schemeClr val="dk1"/>
              </a:solidFill>
              <a:latin typeface="Cabin Sketch"/>
              <a:ea typeface="Cabin Sketch"/>
              <a:cs typeface="Cabin Sketch"/>
              <a:sym typeface="Cabin Sketch"/>
            </a:endParaRPr>
          </a:p>
        </p:txBody>
      </p:sp>
      <p:pic>
        <p:nvPicPr>
          <p:cNvPr id="84" name="Google Shape;84;p13" title="image (2).png"/>
          <p:cNvPicPr preferRelativeResize="0"/>
          <p:nvPr/>
        </p:nvPicPr>
        <p:blipFill>
          <a:blip r:embed="rId4">
            <a:alphaModFix/>
          </a:blip>
          <a:stretch>
            <a:fillRect/>
          </a:stretch>
        </p:blipFill>
        <p:spPr>
          <a:xfrm>
            <a:off x="31738" y="880325"/>
            <a:ext cx="2251725" cy="2167949"/>
          </a:xfrm>
          <a:prstGeom prst="rect">
            <a:avLst/>
          </a:prstGeom>
          <a:noFill/>
          <a:ln>
            <a:noFill/>
          </a:ln>
        </p:spPr>
      </p:pic>
      <p:pic>
        <p:nvPicPr>
          <p:cNvPr id="85" name="Google Shape;85;p13"/>
          <p:cNvPicPr preferRelativeResize="0"/>
          <p:nvPr/>
        </p:nvPicPr>
        <p:blipFill>
          <a:blip r:embed="rId5">
            <a:alphaModFix/>
          </a:blip>
          <a:stretch>
            <a:fillRect/>
          </a:stretch>
        </p:blipFill>
        <p:spPr>
          <a:xfrm>
            <a:off x="1078275" y="5342125"/>
            <a:ext cx="2950150" cy="1436025"/>
          </a:xfrm>
          <a:prstGeom prst="rect">
            <a:avLst/>
          </a:prstGeom>
          <a:noFill/>
          <a:ln>
            <a:noFill/>
          </a:ln>
        </p:spPr>
      </p:pic>
      <p:pic>
        <p:nvPicPr>
          <p:cNvPr id="86" name="Google Shape;86;p13"/>
          <p:cNvPicPr preferRelativeResize="0"/>
          <p:nvPr/>
        </p:nvPicPr>
        <p:blipFill>
          <a:blip r:embed="rId6">
            <a:alphaModFix/>
          </a:blip>
          <a:stretch>
            <a:fillRect/>
          </a:stretch>
        </p:blipFill>
        <p:spPr>
          <a:xfrm>
            <a:off x="1799650" y="242175"/>
            <a:ext cx="567050" cy="412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cxnSp>
        <p:nvCxnSpPr>
          <p:cNvPr id="91" name="Google Shape;91;p14"/>
          <p:cNvCxnSpPr/>
          <p:nvPr/>
        </p:nvCxnSpPr>
        <p:spPr>
          <a:xfrm>
            <a:off x="284675" y="696669"/>
            <a:ext cx="7230600" cy="0"/>
          </a:xfrm>
          <a:prstGeom prst="straightConnector1">
            <a:avLst/>
          </a:prstGeom>
          <a:noFill/>
          <a:ln cap="flat" cmpd="sng" w="38100">
            <a:solidFill>
              <a:srgbClr val="000000"/>
            </a:solidFill>
            <a:prstDash val="solid"/>
            <a:round/>
            <a:headEnd len="med" w="med" type="none"/>
            <a:tailEnd len="med" w="med" type="none"/>
          </a:ln>
        </p:spPr>
      </p:cxnSp>
      <p:cxnSp>
        <p:nvCxnSpPr>
          <p:cNvPr id="92" name="Google Shape;92;p14"/>
          <p:cNvCxnSpPr/>
          <p:nvPr/>
        </p:nvCxnSpPr>
        <p:spPr>
          <a:xfrm>
            <a:off x="284675" y="9535869"/>
            <a:ext cx="7230600" cy="0"/>
          </a:xfrm>
          <a:prstGeom prst="straightConnector1">
            <a:avLst/>
          </a:prstGeom>
          <a:noFill/>
          <a:ln cap="flat" cmpd="sng" w="38100">
            <a:solidFill>
              <a:srgbClr val="000000"/>
            </a:solidFill>
            <a:prstDash val="solid"/>
            <a:round/>
            <a:headEnd len="med" w="med" type="none"/>
            <a:tailEnd len="med" w="med" type="none"/>
          </a:ln>
        </p:spPr>
      </p:cxnSp>
      <p:sp>
        <p:nvSpPr>
          <p:cNvPr id="93" name="Google Shape;93;p14"/>
          <p:cNvSpPr txBox="1"/>
          <p:nvPr/>
        </p:nvSpPr>
        <p:spPr>
          <a:xfrm>
            <a:off x="284675" y="347025"/>
            <a:ext cx="17838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aiden Orange"/>
                <a:ea typeface="Maiden Orange"/>
                <a:cs typeface="Maiden Orange"/>
                <a:sym typeface="Maiden Orange"/>
              </a:rPr>
              <a:t>Ms, Evyn Boyd</a:t>
            </a:r>
            <a:endParaRPr>
              <a:latin typeface="Maiden Orange"/>
              <a:ea typeface="Maiden Orange"/>
              <a:cs typeface="Maiden Orange"/>
              <a:sym typeface="Maiden Orange"/>
            </a:endParaRPr>
          </a:p>
        </p:txBody>
      </p:sp>
      <p:sp>
        <p:nvSpPr>
          <p:cNvPr id="94" name="Google Shape;94;p14"/>
          <p:cNvSpPr txBox="1"/>
          <p:nvPr/>
        </p:nvSpPr>
        <p:spPr>
          <a:xfrm>
            <a:off x="5675900" y="361275"/>
            <a:ext cx="1783800" cy="335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Maiden Orange"/>
                <a:ea typeface="Maiden Orange"/>
                <a:cs typeface="Maiden Orange"/>
                <a:sym typeface="Maiden Orange"/>
              </a:rPr>
              <a:t>2025-2026</a:t>
            </a:r>
            <a:endParaRPr>
              <a:latin typeface="Maiden Orange"/>
              <a:ea typeface="Maiden Orange"/>
              <a:cs typeface="Maiden Orange"/>
              <a:sym typeface="Maiden Orange"/>
            </a:endParaRPr>
          </a:p>
        </p:txBody>
      </p:sp>
      <p:sp>
        <p:nvSpPr>
          <p:cNvPr id="95" name="Google Shape;95;p14"/>
          <p:cNvSpPr txBox="1"/>
          <p:nvPr/>
        </p:nvSpPr>
        <p:spPr>
          <a:xfrm>
            <a:off x="2523725" y="351225"/>
            <a:ext cx="2752500" cy="33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Sniglet"/>
                <a:ea typeface="Sniglet"/>
                <a:cs typeface="Sniglet"/>
                <a:sym typeface="Sniglet"/>
              </a:rPr>
              <a:t>boydev@boe.richmond.k12.ga.us</a:t>
            </a:r>
            <a:endParaRPr sz="1100">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t/>
            </a:r>
            <a:endParaRPr>
              <a:solidFill>
                <a:schemeClr val="dk1"/>
              </a:solidFill>
              <a:latin typeface="Maiden Orange"/>
              <a:ea typeface="Maiden Orange"/>
              <a:cs typeface="Maiden Orange"/>
              <a:sym typeface="Maiden Orange"/>
            </a:endParaRPr>
          </a:p>
        </p:txBody>
      </p:sp>
      <p:sp>
        <p:nvSpPr>
          <p:cNvPr id="96" name="Google Shape;96;p14"/>
          <p:cNvSpPr txBox="1"/>
          <p:nvPr/>
        </p:nvSpPr>
        <p:spPr>
          <a:xfrm>
            <a:off x="416675" y="3471988"/>
            <a:ext cx="1519800" cy="49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Cabin Sketch"/>
                <a:ea typeface="Cabin Sketch"/>
                <a:cs typeface="Cabin Sketch"/>
                <a:sym typeface="Cabin Sketch"/>
              </a:rPr>
              <a:t>GRADES</a:t>
            </a:r>
            <a:endParaRPr b="1" sz="2400">
              <a:solidFill>
                <a:schemeClr val="dk1"/>
              </a:solidFill>
              <a:latin typeface="Cabin Sketch"/>
              <a:ea typeface="Cabin Sketch"/>
              <a:cs typeface="Cabin Sketch"/>
              <a:sym typeface="Cabin Sketch"/>
            </a:endParaRPr>
          </a:p>
        </p:txBody>
      </p:sp>
      <p:sp>
        <p:nvSpPr>
          <p:cNvPr id="97" name="Google Shape;97;p14"/>
          <p:cNvSpPr/>
          <p:nvPr/>
        </p:nvSpPr>
        <p:spPr>
          <a:xfrm>
            <a:off x="416675" y="4147563"/>
            <a:ext cx="1957200" cy="256800"/>
          </a:xfrm>
          <a:prstGeom prst="rect">
            <a:avLst/>
          </a:prstGeom>
          <a:solidFill>
            <a:srgbClr val="43434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highlight>
                  <a:schemeClr val="accent6"/>
                </a:highlight>
                <a:latin typeface="Bebas Neue"/>
                <a:ea typeface="Bebas Neue"/>
                <a:cs typeface="Bebas Neue"/>
                <a:sym typeface="Bebas Neue"/>
              </a:rPr>
              <a:t>Quizzes/classwork 60%</a:t>
            </a:r>
            <a:endParaRPr>
              <a:solidFill>
                <a:schemeClr val="dk1"/>
              </a:solidFill>
              <a:highlight>
                <a:schemeClr val="accent6"/>
              </a:highlight>
              <a:latin typeface="Bebas Neue"/>
              <a:ea typeface="Bebas Neue"/>
              <a:cs typeface="Bebas Neue"/>
              <a:sym typeface="Bebas Neue"/>
            </a:endParaRPr>
          </a:p>
        </p:txBody>
      </p:sp>
      <p:sp>
        <p:nvSpPr>
          <p:cNvPr id="98" name="Google Shape;98;p14"/>
          <p:cNvSpPr/>
          <p:nvPr/>
        </p:nvSpPr>
        <p:spPr>
          <a:xfrm>
            <a:off x="416675" y="4495325"/>
            <a:ext cx="1783800" cy="256800"/>
          </a:xfrm>
          <a:prstGeom prst="rect">
            <a:avLst/>
          </a:prstGeom>
          <a:solidFill>
            <a:srgbClr val="9999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highlight>
                  <a:schemeClr val="accent6"/>
                </a:highlight>
                <a:latin typeface="Bebas Neue"/>
                <a:ea typeface="Bebas Neue"/>
                <a:cs typeface="Bebas Neue"/>
                <a:sym typeface="Bebas Neue"/>
              </a:rPr>
              <a:t>Projects 40%</a:t>
            </a:r>
            <a:endParaRPr>
              <a:highlight>
                <a:schemeClr val="accent6"/>
              </a:highlight>
              <a:latin typeface="Bebas Neue"/>
              <a:ea typeface="Bebas Neue"/>
              <a:cs typeface="Bebas Neue"/>
              <a:sym typeface="Bebas Neue"/>
            </a:endParaRPr>
          </a:p>
        </p:txBody>
      </p:sp>
      <p:sp>
        <p:nvSpPr>
          <p:cNvPr id="99" name="Google Shape;99;p14"/>
          <p:cNvSpPr/>
          <p:nvPr/>
        </p:nvSpPr>
        <p:spPr>
          <a:xfrm>
            <a:off x="3152050" y="3690975"/>
            <a:ext cx="1783800" cy="1778100"/>
          </a:xfrm>
          <a:prstGeom prst="ellipse">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 name="Google Shape;100;p14"/>
          <p:cNvSpPr/>
          <p:nvPr/>
        </p:nvSpPr>
        <p:spPr>
          <a:xfrm>
            <a:off x="3119350" y="3701775"/>
            <a:ext cx="1849200" cy="1756500"/>
          </a:xfrm>
          <a:prstGeom prst="arc">
            <a:avLst>
              <a:gd fmla="val 18615772" name="adj1"/>
              <a:gd fmla="val 5368504" name="adj2"/>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 name="Google Shape;101;p14"/>
          <p:cNvSpPr txBox="1"/>
          <p:nvPr/>
        </p:nvSpPr>
        <p:spPr>
          <a:xfrm>
            <a:off x="3274861" y="4263434"/>
            <a:ext cx="736800" cy="4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FFFFFF"/>
                </a:solidFill>
                <a:latin typeface="Cabin Sketch"/>
                <a:ea typeface="Cabin Sketch"/>
                <a:cs typeface="Cabin Sketch"/>
                <a:sym typeface="Cabin Sketch"/>
              </a:rPr>
              <a:t>60%</a:t>
            </a:r>
            <a:endParaRPr sz="2100">
              <a:solidFill>
                <a:srgbClr val="FFFFFF"/>
              </a:solidFill>
              <a:latin typeface="Cabin Sketch"/>
              <a:ea typeface="Cabin Sketch"/>
              <a:cs typeface="Cabin Sketch"/>
              <a:sym typeface="Cabin Sketch"/>
            </a:endParaRPr>
          </a:p>
        </p:txBody>
      </p:sp>
      <p:sp>
        <p:nvSpPr>
          <p:cNvPr id="102" name="Google Shape;102;p14"/>
          <p:cNvSpPr txBox="1"/>
          <p:nvPr/>
        </p:nvSpPr>
        <p:spPr>
          <a:xfrm>
            <a:off x="4059775" y="4495325"/>
            <a:ext cx="849000" cy="52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FFFFFF"/>
                </a:solidFill>
                <a:latin typeface="Cabin Sketch"/>
                <a:ea typeface="Cabin Sketch"/>
                <a:cs typeface="Cabin Sketch"/>
                <a:sym typeface="Cabin Sketch"/>
              </a:rPr>
              <a:t>40%</a:t>
            </a:r>
            <a:endParaRPr sz="2100">
              <a:solidFill>
                <a:srgbClr val="FFFFFF"/>
              </a:solidFill>
              <a:latin typeface="Cabin Sketch"/>
              <a:ea typeface="Cabin Sketch"/>
              <a:cs typeface="Cabin Sketch"/>
              <a:sym typeface="Cabin Sketch"/>
            </a:endParaRPr>
          </a:p>
        </p:txBody>
      </p:sp>
      <p:sp>
        <p:nvSpPr>
          <p:cNvPr id="103" name="Google Shape;103;p14"/>
          <p:cNvSpPr txBox="1"/>
          <p:nvPr/>
        </p:nvSpPr>
        <p:spPr>
          <a:xfrm>
            <a:off x="693050" y="5967650"/>
            <a:ext cx="6285300" cy="342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04" name="Google Shape;104;p14"/>
          <p:cNvSpPr txBox="1"/>
          <p:nvPr/>
        </p:nvSpPr>
        <p:spPr>
          <a:xfrm>
            <a:off x="462025" y="827775"/>
            <a:ext cx="6458700" cy="1756500"/>
          </a:xfrm>
          <a:prstGeom prst="rect">
            <a:avLst/>
          </a:prstGeom>
          <a:noFill/>
          <a:ln>
            <a:noFill/>
          </a:ln>
        </p:spPr>
        <p:txBody>
          <a:bodyPr anchorCtr="0" anchor="t" bIns="91425" lIns="91425" spcFirstLastPara="1" rIns="91425" wrap="square" tIns="91425">
            <a:noAutofit/>
          </a:bodyPr>
          <a:lstStyle/>
          <a:p>
            <a:pPr indent="0" lvl="0" marL="0" rtl="0" algn="l">
              <a:lnSpc>
                <a:spcPct val="106999"/>
              </a:lnSpc>
              <a:spcBef>
                <a:spcPts val="0"/>
              </a:spcBef>
              <a:spcAft>
                <a:spcPts val="0"/>
              </a:spcAft>
              <a:buClr>
                <a:schemeClr val="dk1"/>
              </a:buClr>
              <a:buSzPts val="1100"/>
              <a:buFont typeface="Arial"/>
              <a:buNone/>
            </a:pPr>
            <a:r>
              <a:rPr b="1" lang="en" sz="1600">
                <a:solidFill>
                  <a:schemeClr val="dk1"/>
                </a:solidFill>
                <a:latin typeface="Maiden Orange"/>
                <a:ea typeface="Maiden Orange"/>
                <a:cs typeface="Maiden Orange"/>
                <a:sym typeface="Maiden Orange"/>
              </a:rPr>
              <a:t>Consequences: </a:t>
            </a:r>
            <a:r>
              <a:rPr b="1" lang="en">
                <a:solidFill>
                  <a:schemeClr val="dk1"/>
                </a:solidFill>
                <a:latin typeface="Maiden Orange"/>
                <a:ea typeface="Maiden Orange"/>
                <a:cs typeface="Maiden Orange"/>
                <a:sym typeface="Maiden Orange"/>
              </a:rPr>
              <a:t>Hephzibah Middle School Behavior Plan will be followed</a:t>
            </a:r>
            <a:endParaRPr b="1">
              <a:solidFill>
                <a:schemeClr val="dk1"/>
              </a:solidFill>
              <a:latin typeface="Maiden Orange"/>
              <a:ea typeface="Maiden Orange"/>
              <a:cs typeface="Maiden Orange"/>
              <a:sym typeface="Maiden Orange"/>
            </a:endParaRPr>
          </a:p>
          <a:p>
            <a:pPr indent="0" lvl="0" marL="457200" rtl="0" algn="l">
              <a:lnSpc>
                <a:spcPct val="106999"/>
              </a:lnSpc>
              <a:spcBef>
                <a:spcPts val="80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1.</a:t>
            </a:r>
            <a:r>
              <a:rPr lang="en" sz="900">
                <a:solidFill>
                  <a:schemeClr val="dk1"/>
                </a:solidFill>
                <a:latin typeface="Maiden Orange"/>
                <a:ea typeface="Maiden Orange"/>
                <a:cs typeface="Maiden Orange"/>
                <a:sym typeface="Maiden Orange"/>
              </a:rPr>
              <a:t> 	</a:t>
            </a:r>
            <a:r>
              <a:rPr lang="en">
                <a:solidFill>
                  <a:schemeClr val="dk1"/>
                </a:solidFill>
                <a:latin typeface="Maiden Orange"/>
                <a:ea typeface="Maiden Orange"/>
                <a:cs typeface="Maiden Orange"/>
                <a:sym typeface="Maiden Orange"/>
              </a:rPr>
              <a:t>Verbal Warning</a:t>
            </a:r>
            <a:endParaRPr>
              <a:solidFill>
                <a:schemeClr val="dk1"/>
              </a:solidFill>
              <a:latin typeface="Maiden Orange"/>
              <a:ea typeface="Maiden Orange"/>
              <a:cs typeface="Maiden Orange"/>
              <a:sym typeface="Maiden Orange"/>
            </a:endParaRPr>
          </a:p>
          <a:p>
            <a:pPr indent="0" lvl="0" marL="457200" rtl="0" algn="l">
              <a:lnSpc>
                <a:spcPct val="106999"/>
              </a:lnSpc>
              <a:spcBef>
                <a:spcPts val="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2.</a:t>
            </a:r>
            <a:r>
              <a:rPr lang="en" sz="900">
                <a:solidFill>
                  <a:schemeClr val="dk1"/>
                </a:solidFill>
                <a:latin typeface="Maiden Orange"/>
                <a:ea typeface="Maiden Orange"/>
                <a:cs typeface="Maiden Orange"/>
                <a:sym typeface="Maiden Orange"/>
              </a:rPr>
              <a:t> 	</a:t>
            </a:r>
            <a:r>
              <a:rPr lang="en">
                <a:solidFill>
                  <a:schemeClr val="dk1"/>
                </a:solidFill>
                <a:latin typeface="Maiden Orange"/>
                <a:ea typeface="Maiden Orange"/>
                <a:cs typeface="Maiden Orange"/>
                <a:sym typeface="Maiden Orange"/>
              </a:rPr>
              <a:t>Student-Teacher Conference</a:t>
            </a:r>
            <a:endParaRPr>
              <a:solidFill>
                <a:schemeClr val="dk1"/>
              </a:solidFill>
              <a:latin typeface="Maiden Orange"/>
              <a:ea typeface="Maiden Orange"/>
              <a:cs typeface="Maiden Orange"/>
              <a:sym typeface="Maiden Orange"/>
            </a:endParaRPr>
          </a:p>
          <a:p>
            <a:pPr indent="0" lvl="0" marL="457200" rtl="0" algn="l">
              <a:lnSpc>
                <a:spcPct val="106999"/>
              </a:lnSpc>
              <a:spcBef>
                <a:spcPts val="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3.</a:t>
            </a:r>
            <a:r>
              <a:rPr lang="en" sz="900">
                <a:solidFill>
                  <a:schemeClr val="dk1"/>
                </a:solidFill>
                <a:latin typeface="Maiden Orange"/>
                <a:ea typeface="Maiden Orange"/>
                <a:cs typeface="Maiden Orange"/>
                <a:sym typeface="Maiden Orange"/>
              </a:rPr>
              <a:t> 	</a:t>
            </a:r>
            <a:r>
              <a:rPr lang="en">
                <a:solidFill>
                  <a:schemeClr val="dk1"/>
                </a:solidFill>
                <a:latin typeface="Maiden Orange"/>
                <a:ea typeface="Maiden Orange"/>
                <a:cs typeface="Maiden Orange"/>
                <a:sym typeface="Maiden Orange"/>
              </a:rPr>
              <a:t>Call Parent/ Guardian</a:t>
            </a:r>
            <a:endParaRPr>
              <a:solidFill>
                <a:schemeClr val="dk1"/>
              </a:solidFill>
              <a:latin typeface="Maiden Orange"/>
              <a:ea typeface="Maiden Orange"/>
              <a:cs typeface="Maiden Orange"/>
              <a:sym typeface="Maiden Orange"/>
            </a:endParaRPr>
          </a:p>
          <a:p>
            <a:pPr indent="0" lvl="0" marL="457200" rtl="0" algn="l">
              <a:lnSpc>
                <a:spcPct val="106999"/>
              </a:lnSpc>
              <a:spcBef>
                <a:spcPts val="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4.</a:t>
            </a:r>
            <a:r>
              <a:rPr lang="en" sz="900">
                <a:solidFill>
                  <a:schemeClr val="dk1"/>
                </a:solidFill>
                <a:latin typeface="Maiden Orange"/>
                <a:ea typeface="Maiden Orange"/>
                <a:cs typeface="Maiden Orange"/>
                <a:sym typeface="Maiden Orange"/>
              </a:rPr>
              <a:t> 	</a:t>
            </a:r>
            <a:r>
              <a:rPr lang="en">
                <a:solidFill>
                  <a:schemeClr val="dk1"/>
                </a:solidFill>
                <a:latin typeface="Maiden Orange"/>
                <a:ea typeface="Maiden Orange"/>
                <a:cs typeface="Maiden Orange"/>
                <a:sym typeface="Maiden Orange"/>
              </a:rPr>
              <a:t>Parent Conference</a:t>
            </a:r>
            <a:endParaRPr>
              <a:solidFill>
                <a:schemeClr val="dk1"/>
              </a:solidFill>
              <a:latin typeface="Maiden Orange"/>
              <a:ea typeface="Maiden Orange"/>
              <a:cs typeface="Maiden Orange"/>
              <a:sym typeface="Maiden Orange"/>
            </a:endParaRPr>
          </a:p>
          <a:p>
            <a:pPr indent="0" lvl="0" marL="457200" rtl="0" algn="l">
              <a:lnSpc>
                <a:spcPct val="106999"/>
              </a:lnSpc>
              <a:spcBef>
                <a:spcPts val="0"/>
              </a:spcBef>
              <a:spcAft>
                <a:spcPts val="0"/>
              </a:spcAft>
              <a:buClr>
                <a:schemeClr val="dk1"/>
              </a:buClr>
              <a:buSzPts val="1100"/>
              <a:buFont typeface="Arial"/>
              <a:buNone/>
            </a:pPr>
            <a:r>
              <a:rPr lang="en">
                <a:solidFill>
                  <a:schemeClr val="dk1"/>
                </a:solidFill>
                <a:latin typeface="Maiden Orange"/>
                <a:ea typeface="Maiden Orange"/>
                <a:cs typeface="Maiden Orange"/>
                <a:sym typeface="Maiden Orange"/>
              </a:rPr>
              <a:t>5.</a:t>
            </a:r>
            <a:r>
              <a:rPr lang="en" sz="900">
                <a:solidFill>
                  <a:schemeClr val="dk1"/>
                </a:solidFill>
                <a:latin typeface="Maiden Orange"/>
                <a:ea typeface="Maiden Orange"/>
                <a:cs typeface="Maiden Orange"/>
                <a:sym typeface="Maiden Orange"/>
              </a:rPr>
              <a:t> 	</a:t>
            </a:r>
            <a:r>
              <a:rPr lang="en">
                <a:solidFill>
                  <a:schemeClr val="dk1"/>
                </a:solidFill>
                <a:latin typeface="Maiden Orange"/>
                <a:ea typeface="Maiden Orange"/>
                <a:cs typeface="Maiden Orange"/>
                <a:sym typeface="Maiden Orange"/>
              </a:rPr>
              <a:t>Referral to Administration</a:t>
            </a:r>
            <a:endParaRPr>
              <a:solidFill>
                <a:schemeClr val="dk1"/>
              </a:solidFill>
              <a:latin typeface="Maiden Orange"/>
              <a:ea typeface="Maiden Orange"/>
              <a:cs typeface="Maiden Orange"/>
              <a:sym typeface="Maiden Orange"/>
            </a:endParaRPr>
          </a:p>
          <a:p>
            <a:pPr indent="0" lvl="0" marL="0" rtl="0" algn="l">
              <a:spcBef>
                <a:spcPts val="800"/>
              </a:spcBef>
              <a:spcAft>
                <a:spcPts val="0"/>
              </a:spcAft>
              <a:buNone/>
            </a:pPr>
            <a:r>
              <a:t/>
            </a:r>
            <a:endParaRPr sz="1800">
              <a:solidFill>
                <a:schemeClr val="dk2"/>
              </a:solidFill>
            </a:endParaRPr>
          </a:p>
        </p:txBody>
      </p:sp>
      <p:sp>
        <p:nvSpPr>
          <p:cNvPr id="105" name="Google Shape;105;p14"/>
          <p:cNvSpPr txBox="1"/>
          <p:nvPr/>
        </p:nvSpPr>
        <p:spPr>
          <a:xfrm>
            <a:off x="558275" y="2637325"/>
            <a:ext cx="6458700" cy="766200"/>
          </a:xfrm>
          <a:prstGeom prst="rect">
            <a:avLst/>
          </a:prstGeom>
          <a:noFill/>
          <a:ln>
            <a:noFill/>
          </a:ln>
        </p:spPr>
        <p:txBody>
          <a:bodyPr anchorCtr="0" anchor="t" bIns="91425" lIns="91425" spcFirstLastPara="1" rIns="91425" wrap="square" tIns="91425">
            <a:noAutofit/>
          </a:bodyPr>
          <a:lstStyle/>
          <a:p>
            <a:pPr indent="0" lvl="0" marL="0" rtl="0" algn="ctr">
              <a:lnSpc>
                <a:spcPct val="106999"/>
              </a:lnSpc>
              <a:spcBef>
                <a:spcPts val="0"/>
              </a:spcBef>
              <a:spcAft>
                <a:spcPts val="0"/>
              </a:spcAft>
              <a:buClr>
                <a:schemeClr val="dk1"/>
              </a:buClr>
              <a:buSzPts val="1100"/>
              <a:buFont typeface="Arial"/>
              <a:buNone/>
            </a:pPr>
            <a:r>
              <a:rPr b="1" lang="en" sz="1800">
                <a:solidFill>
                  <a:schemeClr val="dk1"/>
                </a:solidFill>
                <a:latin typeface="Maiden Orange"/>
                <a:ea typeface="Maiden Orange"/>
                <a:cs typeface="Maiden Orange"/>
                <a:sym typeface="Maiden Orange"/>
              </a:rPr>
              <a:t>***</a:t>
            </a:r>
            <a:r>
              <a:rPr b="1" lang="en" sz="1600">
                <a:solidFill>
                  <a:schemeClr val="dk1"/>
                </a:solidFill>
                <a:latin typeface="Maiden Orange"/>
                <a:ea typeface="Maiden Orange"/>
                <a:cs typeface="Maiden Orange"/>
                <a:sym typeface="Maiden Orange"/>
              </a:rPr>
              <a:t>Exceptions will be strictly enforced and students will be reminded of these expectations through the school year. ***</a:t>
            </a:r>
            <a:endParaRPr b="1" sz="1600">
              <a:solidFill>
                <a:schemeClr val="dk1"/>
              </a:solidFill>
              <a:latin typeface="Maiden Orange"/>
              <a:ea typeface="Maiden Orange"/>
              <a:cs typeface="Maiden Orange"/>
              <a:sym typeface="Maiden Orange"/>
            </a:endParaRPr>
          </a:p>
          <a:p>
            <a:pPr indent="0" lvl="0" marL="0" rtl="0" algn="l">
              <a:spcBef>
                <a:spcPts val="800"/>
              </a:spcBef>
              <a:spcAft>
                <a:spcPts val="0"/>
              </a:spcAft>
              <a:buNone/>
            </a:pPr>
            <a:r>
              <a:t/>
            </a:r>
            <a:endParaRPr sz="1800">
              <a:solidFill>
                <a:schemeClr val="dk2"/>
              </a:solidFill>
            </a:endParaRPr>
          </a:p>
        </p:txBody>
      </p:sp>
      <p:sp>
        <p:nvSpPr>
          <p:cNvPr id="106" name="Google Shape;106;p14"/>
          <p:cNvSpPr txBox="1"/>
          <p:nvPr/>
        </p:nvSpPr>
        <p:spPr>
          <a:xfrm>
            <a:off x="510150" y="5563400"/>
            <a:ext cx="7045800" cy="3831000"/>
          </a:xfrm>
          <a:prstGeom prst="rect">
            <a:avLst/>
          </a:prstGeom>
          <a:noFill/>
          <a:ln>
            <a:noFill/>
          </a:ln>
        </p:spPr>
        <p:txBody>
          <a:bodyPr anchorCtr="0" anchor="t" bIns="91425" lIns="91425" spcFirstLastPara="1" rIns="91425" wrap="square" tIns="91425">
            <a:noAutofit/>
          </a:bodyPr>
          <a:lstStyle/>
          <a:p>
            <a:pPr indent="0" lvl="0" marL="0" rtl="0" algn="l">
              <a:lnSpc>
                <a:spcPct val="106999"/>
              </a:lnSpc>
              <a:spcBef>
                <a:spcPts val="0"/>
              </a:spcBef>
              <a:spcAft>
                <a:spcPts val="0"/>
              </a:spcAft>
              <a:buClr>
                <a:schemeClr val="dk1"/>
              </a:buClr>
              <a:buSzPts val="1100"/>
              <a:buFont typeface="Arial"/>
              <a:buNone/>
            </a:pPr>
            <a:r>
              <a:rPr b="1" lang="en" sz="1700" u="sng">
                <a:solidFill>
                  <a:schemeClr val="dk1"/>
                </a:solidFill>
                <a:latin typeface="Maiden Orange"/>
                <a:ea typeface="Maiden Orange"/>
                <a:cs typeface="Maiden Orange"/>
                <a:sym typeface="Maiden Orange"/>
              </a:rPr>
              <a:t>Academic Grade Reporting:</a:t>
            </a:r>
            <a:endParaRPr b="1" sz="1700" u="sng">
              <a:solidFill>
                <a:schemeClr val="dk1"/>
              </a:solidFill>
              <a:latin typeface="Maiden Orange"/>
              <a:ea typeface="Maiden Orange"/>
              <a:cs typeface="Maiden Orange"/>
              <a:sym typeface="Maiden Orange"/>
            </a:endParaRPr>
          </a:p>
          <a:p>
            <a:pPr indent="0" lvl="0" marL="0" rtl="0" algn="l">
              <a:lnSpc>
                <a:spcPct val="115000"/>
              </a:lnSpc>
              <a:spcBef>
                <a:spcPts val="800"/>
              </a:spcBef>
              <a:spcAft>
                <a:spcPts val="0"/>
              </a:spcAft>
              <a:buClr>
                <a:schemeClr val="dk1"/>
              </a:buClr>
              <a:buSzPts val="1100"/>
              <a:buFont typeface="Arial"/>
              <a:buNone/>
            </a:pPr>
            <a:r>
              <a:rPr lang="en" sz="1450">
                <a:solidFill>
                  <a:schemeClr val="dk1"/>
                </a:solidFill>
                <a:latin typeface="Maiden Orange"/>
                <a:ea typeface="Maiden Orange"/>
                <a:cs typeface="Maiden Orange"/>
                <a:sym typeface="Maiden Orange"/>
              </a:rPr>
              <a:t>Middle school student performance will be recorded and reported in all courses by numerical grades, based on a 100-point scale.</a:t>
            </a:r>
            <a:endParaRPr sz="1450">
              <a:solidFill>
                <a:schemeClr val="dk1"/>
              </a:solidFill>
              <a:latin typeface="Maiden Orange"/>
              <a:ea typeface="Maiden Orange"/>
              <a:cs typeface="Maiden Orange"/>
              <a:sym typeface="Maiden Orange"/>
            </a:endParaRPr>
          </a:p>
          <a:p>
            <a:pPr indent="0" lvl="0" marL="0" rtl="0" algn="l">
              <a:lnSpc>
                <a:spcPct val="115000"/>
              </a:lnSpc>
              <a:spcBef>
                <a:spcPts val="0"/>
              </a:spcBef>
              <a:spcAft>
                <a:spcPts val="0"/>
              </a:spcAft>
              <a:buClr>
                <a:schemeClr val="dk1"/>
              </a:buClr>
              <a:buSzPts val="1100"/>
              <a:buFont typeface="Arial"/>
              <a:buNone/>
            </a:pPr>
            <a:r>
              <a:rPr lang="en" sz="1450">
                <a:solidFill>
                  <a:schemeClr val="dk1"/>
                </a:solidFill>
                <a:latin typeface="Maiden Orange"/>
                <a:ea typeface="Maiden Orange"/>
                <a:cs typeface="Maiden Orange"/>
                <a:sym typeface="Maiden Orange"/>
              </a:rPr>
              <a:t> </a:t>
            </a:r>
            <a:endParaRPr sz="1450">
              <a:solidFill>
                <a:schemeClr val="dk1"/>
              </a:solidFill>
              <a:latin typeface="Maiden Orange"/>
              <a:ea typeface="Maiden Orange"/>
              <a:cs typeface="Maiden Orange"/>
              <a:sym typeface="Maiden Orange"/>
            </a:endParaRPr>
          </a:p>
          <a:p>
            <a:pPr indent="0" lvl="0" marL="0" rtl="0" algn="l">
              <a:lnSpc>
                <a:spcPct val="115000"/>
              </a:lnSpc>
              <a:spcBef>
                <a:spcPts val="0"/>
              </a:spcBef>
              <a:spcAft>
                <a:spcPts val="0"/>
              </a:spcAft>
              <a:buClr>
                <a:schemeClr val="dk1"/>
              </a:buClr>
              <a:buSzPts val="1100"/>
              <a:buFont typeface="Arial"/>
              <a:buNone/>
            </a:pPr>
            <a:r>
              <a:rPr b="1" lang="en" sz="1450">
                <a:solidFill>
                  <a:schemeClr val="dk1"/>
                </a:solidFill>
                <a:latin typeface="Maiden Orange"/>
                <a:ea typeface="Maiden Orange"/>
                <a:cs typeface="Maiden Orange"/>
                <a:sym typeface="Maiden Orange"/>
              </a:rPr>
              <a:t>Calculation of Final Grades</a:t>
            </a:r>
            <a:endParaRPr b="1" sz="1450">
              <a:solidFill>
                <a:schemeClr val="dk1"/>
              </a:solidFill>
              <a:latin typeface="Maiden Orange"/>
              <a:ea typeface="Maiden Orange"/>
              <a:cs typeface="Maiden Orange"/>
              <a:sym typeface="Maiden Orange"/>
            </a:endParaRPr>
          </a:p>
          <a:p>
            <a:pPr indent="0" lvl="0" marL="0" rtl="0" algn="l">
              <a:lnSpc>
                <a:spcPct val="115000"/>
              </a:lnSpc>
              <a:spcBef>
                <a:spcPts val="0"/>
              </a:spcBef>
              <a:spcAft>
                <a:spcPts val="0"/>
              </a:spcAft>
              <a:buClr>
                <a:schemeClr val="dk1"/>
              </a:buClr>
              <a:buSzPts val="1100"/>
              <a:buFont typeface="Arial"/>
              <a:buNone/>
            </a:pPr>
            <a:r>
              <a:rPr lang="en" sz="1450">
                <a:solidFill>
                  <a:schemeClr val="dk1"/>
                </a:solidFill>
                <a:latin typeface="Maiden Orange"/>
                <a:ea typeface="Maiden Orange"/>
                <a:cs typeface="Maiden Orange"/>
                <a:sym typeface="Maiden Orange"/>
              </a:rPr>
              <a:t>Final grades will be determined by the cumulative semester average using the following criteria:</a:t>
            </a:r>
            <a:endParaRPr sz="1450">
              <a:solidFill>
                <a:schemeClr val="dk1"/>
              </a:solidFill>
              <a:latin typeface="Maiden Orange"/>
              <a:ea typeface="Maiden Orange"/>
              <a:cs typeface="Maiden Orange"/>
              <a:sym typeface="Maiden Orange"/>
            </a:endParaRPr>
          </a:p>
          <a:p>
            <a:pPr indent="0" lvl="0" marL="0" rtl="0" algn="l">
              <a:lnSpc>
                <a:spcPct val="115000"/>
              </a:lnSpc>
              <a:spcBef>
                <a:spcPts val="0"/>
              </a:spcBef>
              <a:spcAft>
                <a:spcPts val="0"/>
              </a:spcAft>
              <a:buClr>
                <a:schemeClr val="dk1"/>
              </a:buClr>
              <a:buSzPts val="1100"/>
              <a:buFont typeface="Arial"/>
              <a:buNone/>
            </a:pPr>
            <a:br>
              <a:rPr lang="en" sz="1450">
                <a:solidFill>
                  <a:schemeClr val="dk1"/>
                </a:solidFill>
                <a:latin typeface="Maiden Orange"/>
                <a:ea typeface="Maiden Orange"/>
                <a:cs typeface="Maiden Orange"/>
                <a:sym typeface="Maiden Orange"/>
              </a:rPr>
            </a:br>
            <a:r>
              <a:rPr b="1" lang="en" sz="1450">
                <a:solidFill>
                  <a:schemeClr val="dk1"/>
                </a:solidFill>
                <a:latin typeface="Maiden Orange"/>
                <a:ea typeface="Maiden Orange"/>
                <a:cs typeface="Maiden Orange"/>
                <a:sym typeface="Maiden Orange"/>
              </a:rPr>
              <a:t>Minor Grades = 60%</a:t>
            </a:r>
            <a:endParaRPr b="1" sz="1450">
              <a:solidFill>
                <a:schemeClr val="dk1"/>
              </a:solidFill>
              <a:latin typeface="Maiden Orange"/>
              <a:ea typeface="Maiden Orange"/>
              <a:cs typeface="Maiden Orange"/>
              <a:sym typeface="Maiden Orange"/>
            </a:endParaRPr>
          </a:p>
          <a:p>
            <a:pPr indent="0" lvl="0" marL="0" rtl="0" algn="l">
              <a:lnSpc>
                <a:spcPct val="115000"/>
              </a:lnSpc>
              <a:spcBef>
                <a:spcPts val="0"/>
              </a:spcBef>
              <a:spcAft>
                <a:spcPts val="0"/>
              </a:spcAft>
              <a:buClr>
                <a:schemeClr val="dk1"/>
              </a:buClr>
              <a:buSzPts val="1100"/>
              <a:buFont typeface="Arial"/>
              <a:buNone/>
            </a:pPr>
            <a:r>
              <a:rPr lang="en" sz="1450">
                <a:solidFill>
                  <a:schemeClr val="dk1"/>
                </a:solidFill>
                <a:latin typeface="Maiden Orange"/>
                <a:ea typeface="Maiden Orange"/>
                <a:cs typeface="Maiden Orange"/>
                <a:sym typeface="Maiden Orange"/>
              </a:rPr>
              <a:t>Examples include dailey work, </a:t>
            </a:r>
            <a:r>
              <a:rPr lang="en" sz="1450">
                <a:solidFill>
                  <a:schemeClr val="dk1"/>
                </a:solidFill>
                <a:latin typeface="Maiden Orange"/>
                <a:ea typeface="Maiden Orange"/>
                <a:cs typeface="Maiden Orange"/>
                <a:sym typeface="Maiden Orange"/>
              </a:rPr>
              <a:t>sketchbook</a:t>
            </a:r>
            <a:r>
              <a:rPr lang="en" sz="1450">
                <a:solidFill>
                  <a:schemeClr val="dk1"/>
                </a:solidFill>
                <a:latin typeface="Maiden Orange"/>
                <a:ea typeface="Maiden Orange"/>
                <a:cs typeface="Maiden Orange"/>
                <a:sym typeface="Maiden Orange"/>
              </a:rPr>
              <a:t> prompts, and quizzes.</a:t>
            </a:r>
            <a:endParaRPr sz="1450">
              <a:solidFill>
                <a:schemeClr val="dk1"/>
              </a:solidFill>
              <a:latin typeface="Maiden Orange"/>
              <a:ea typeface="Maiden Orange"/>
              <a:cs typeface="Maiden Orange"/>
              <a:sym typeface="Maiden Orange"/>
            </a:endParaRPr>
          </a:p>
          <a:p>
            <a:pPr indent="0" lvl="0" marL="0" rtl="0" algn="l">
              <a:lnSpc>
                <a:spcPct val="115000"/>
              </a:lnSpc>
              <a:spcBef>
                <a:spcPts val="0"/>
              </a:spcBef>
              <a:spcAft>
                <a:spcPts val="0"/>
              </a:spcAft>
              <a:buClr>
                <a:schemeClr val="dk1"/>
              </a:buClr>
              <a:buSzPts val="1100"/>
              <a:buFont typeface="Arial"/>
              <a:buNone/>
            </a:pPr>
            <a:br>
              <a:rPr lang="en" sz="1450">
                <a:solidFill>
                  <a:schemeClr val="dk1"/>
                </a:solidFill>
                <a:latin typeface="Maiden Orange"/>
                <a:ea typeface="Maiden Orange"/>
                <a:cs typeface="Maiden Orange"/>
                <a:sym typeface="Maiden Orange"/>
              </a:rPr>
            </a:br>
            <a:r>
              <a:rPr b="1" lang="en" sz="1450">
                <a:solidFill>
                  <a:schemeClr val="dk1"/>
                </a:solidFill>
                <a:latin typeface="Maiden Orange"/>
                <a:ea typeface="Maiden Orange"/>
                <a:cs typeface="Maiden Orange"/>
                <a:sym typeface="Maiden Orange"/>
              </a:rPr>
              <a:t>Major Grades = 40%</a:t>
            </a:r>
            <a:endParaRPr b="1" sz="1450">
              <a:solidFill>
                <a:schemeClr val="dk1"/>
              </a:solidFill>
              <a:latin typeface="Maiden Orange"/>
              <a:ea typeface="Maiden Orange"/>
              <a:cs typeface="Maiden Orange"/>
              <a:sym typeface="Maiden Orange"/>
            </a:endParaRPr>
          </a:p>
          <a:p>
            <a:pPr indent="0" lvl="0" marL="0" rtl="0" algn="l">
              <a:lnSpc>
                <a:spcPct val="115000"/>
              </a:lnSpc>
              <a:spcBef>
                <a:spcPts val="0"/>
              </a:spcBef>
              <a:spcAft>
                <a:spcPts val="0"/>
              </a:spcAft>
              <a:buClr>
                <a:schemeClr val="dk1"/>
              </a:buClr>
              <a:buSzPts val="1100"/>
              <a:buFont typeface="Arial"/>
              <a:buNone/>
            </a:pPr>
            <a:r>
              <a:rPr lang="en" sz="1450">
                <a:solidFill>
                  <a:schemeClr val="dk1"/>
                </a:solidFill>
                <a:latin typeface="Maiden Orange"/>
                <a:ea typeface="Maiden Orange"/>
                <a:cs typeface="Maiden Orange"/>
                <a:sym typeface="Maiden Orange"/>
              </a:rPr>
              <a:t>Projects.</a:t>
            </a:r>
            <a:endParaRPr sz="1450">
              <a:solidFill>
                <a:schemeClr val="dk1"/>
              </a:solidFill>
              <a:latin typeface="Maiden Orange"/>
              <a:ea typeface="Maiden Orange"/>
              <a:cs typeface="Maiden Orange"/>
              <a:sym typeface="Maiden Orange"/>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latin typeface="Times New Roman"/>
                <a:ea typeface="Times New Roman"/>
                <a:cs typeface="Times New Roman"/>
                <a:sym typeface="Times New Roman"/>
              </a:rPr>
              <a:t> </a:t>
            </a:r>
            <a:endParaRPr sz="115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solidFill>
                <a:schemeClr val="dk2"/>
              </a:solidFill>
            </a:endParaRPr>
          </a:p>
        </p:txBody>
      </p:sp>
      <p:pic>
        <p:nvPicPr>
          <p:cNvPr id="107" name="Google Shape;107;p14"/>
          <p:cNvPicPr preferRelativeResize="0"/>
          <p:nvPr/>
        </p:nvPicPr>
        <p:blipFill>
          <a:blip r:embed="rId3">
            <a:alphaModFix/>
          </a:blip>
          <a:stretch>
            <a:fillRect/>
          </a:stretch>
        </p:blipFill>
        <p:spPr>
          <a:xfrm>
            <a:off x="1799650" y="242175"/>
            <a:ext cx="567050" cy="412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cxnSp>
        <p:nvCxnSpPr>
          <p:cNvPr id="112" name="Google Shape;112;p15"/>
          <p:cNvCxnSpPr/>
          <p:nvPr/>
        </p:nvCxnSpPr>
        <p:spPr>
          <a:xfrm>
            <a:off x="284675" y="696669"/>
            <a:ext cx="7230600" cy="0"/>
          </a:xfrm>
          <a:prstGeom prst="straightConnector1">
            <a:avLst/>
          </a:prstGeom>
          <a:noFill/>
          <a:ln cap="flat" cmpd="sng" w="38100">
            <a:solidFill>
              <a:srgbClr val="000000"/>
            </a:solidFill>
            <a:prstDash val="solid"/>
            <a:round/>
            <a:headEnd len="med" w="med" type="none"/>
            <a:tailEnd len="med" w="med" type="none"/>
          </a:ln>
        </p:spPr>
      </p:cxnSp>
      <p:cxnSp>
        <p:nvCxnSpPr>
          <p:cNvPr id="113" name="Google Shape;113;p15"/>
          <p:cNvCxnSpPr/>
          <p:nvPr/>
        </p:nvCxnSpPr>
        <p:spPr>
          <a:xfrm>
            <a:off x="284675" y="9535869"/>
            <a:ext cx="7230600" cy="0"/>
          </a:xfrm>
          <a:prstGeom prst="straightConnector1">
            <a:avLst/>
          </a:prstGeom>
          <a:noFill/>
          <a:ln cap="flat" cmpd="sng" w="38100">
            <a:solidFill>
              <a:srgbClr val="000000"/>
            </a:solidFill>
            <a:prstDash val="solid"/>
            <a:round/>
            <a:headEnd len="med" w="med" type="none"/>
            <a:tailEnd len="med" w="med" type="none"/>
          </a:ln>
        </p:spPr>
      </p:cxnSp>
      <p:sp>
        <p:nvSpPr>
          <p:cNvPr id="114" name="Google Shape;114;p15"/>
          <p:cNvSpPr txBox="1"/>
          <p:nvPr/>
        </p:nvSpPr>
        <p:spPr>
          <a:xfrm>
            <a:off x="284675" y="347025"/>
            <a:ext cx="17838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aiden Orange"/>
                <a:ea typeface="Maiden Orange"/>
                <a:cs typeface="Maiden Orange"/>
                <a:sym typeface="Maiden Orange"/>
              </a:rPr>
              <a:t>Ms, Evyn Boyd</a:t>
            </a:r>
            <a:endParaRPr>
              <a:latin typeface="Maiden Orange"/>
              <a:ea typeface="Maiden Orange"/>
              <a:cs typeface="Maiden Orange"/>
              <a:sym typeface="Maiden Orange"/>
            </a:endParaRPr>
          </a:p>
        </p:txBody>
      </p:sp>
      <p:sp>
        <p:nvSpPr>
          <p:cNvPr id="115" name="Google Shape;115;p15"/>
          <p:cNvSpPr txBox="1"/>
          <p:nvPr/>
        </p:nvSpPr>
        <p:spPr>
          <a:xfrm>
            <a:off x="5675900" y="361275"/>
            <a:ext cx="1783800" cy="335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Maiden Orange"/>
                <a:ea typeface="Maiden Orange"/>
                <a:cs typeface="Maiden Orange"/>
                <a:sym typeface="Maiden Orange"/>
              </a:rPr>
              <a:t>2025-2026</a:t>
            </a:r>
            <a:endParaRPr>
              <a:latin typeface="Maiden Orange"/>
              <a:ea typeface="Maiden Orange"/>
              <a:cs typeface="Maiden Orange"/>
              <a:sym typeface="Maiden Orange"/>
            </a:endParaRPr>
          </a:p>
        </p:txBody>
      </p:sp>
      <p:sp>
        <p:nvSpPr>
          <p:cNvPr id="116" name="Google Shape;116;p15"/>
          <p:cNvSpPr txBox="1"/>
          <p:nvPr/>
        </p:nvSpPr>
        <p:spPr>
          <a:xfrm>
            <a:off x="2523725" y="351225"/>
            <a:ext cx="2752500" cy="33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Sniglet"/>
                <a:ea typeface="Sniglet"/>
                <a:cs typeface="Sniglet"/>
                <a:sym typeface="Sniglet"/>
              </a:rPr>
              <a:t>boydev@boe.richmond.k12.ga.us</a:t>
            </a:r>
            <a:endParaRPr sz="1100">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t/>
            </a:r>
            <a:endParaRPr>
              <a:solidFill>
                <a:schemeClr val="dk1"/>
              </a:solidFill>
              <a:latin typeface="Maiden Orange"/>
              <a:ea typeface="Maiden Orange"/>
              <a:cs typeface="Maiden Orange"/>
              <a:sym typeface="Maiden Orange"/>
            </a:endParaRPr>
          </a:p>
        </p:txBody>
      </p:sp>
      <p:sp>
        <p:nvSpPr>
          <p:cNvPr id="117" name="Google Shape;117;p15"/>
          <p:cNvSpPr txBox="1"/>
          <p:nvPr/>
        </p:nvSpPr>
        <p:spPr>
          <a:xfrm>
            <a:off x="693050" y="5967650"/>
            <a:ext cx="6285300" cy="342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18" name="Google Shape;118;p15"/>
          <p:cNvSpPr txBox="1"/>
          <p:nvPr/>
        </p:nvSpPr>
        <p:spPr>
          <a:xfrm>
            <a:off x="577525" y="1501550"/>
            <a:ext cx="6641400" cy="678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950">
                <a:solidFill>
                  <a:schemeClr val="dk1"/>
                </a:solidFill>
                <a:latin typeface="Maiden Orange"/>
                <a:ea typeface="Maiden Orange"/>
                <a:cs typeface="Maiden Orange"/>
                <a:sym typeface="Maiden Orange"/>
              </a:rPr>
              <a:t>Academic Grading Scale</a:t>
            </a:r>
            <a:endParaRPr b="1" sz="1950">
              <a:solidFill>
                <a:schemeClr val="dk1"/>
              </a:solidFill>
              <a:latin typeface="Maiden Orange"/>
              <a:ea typeface="Maiden Orange"/>
              <a:cs typeface="Maiden Orange"/>
              <a:sym typeface="Maiden Orange"/>
            </a:endParaRPr>
          </a:p>
          <a:p>
            <a:pPr indent="0" lvl="0" marL="0" rtl="0" algn="ctr">
              <a:lnSpc>
                <a:spcPct val="115000"/>
              </a:lnSpc>
              <a:spcBef>
                <a:spcPts val="0"/>
              </a:spcBef>
              <a:spcAft>
                <a:spcPts val="0"/>
              </a:spcAft>
              <a:buClr>
                <a:schemeClr val="dk1"/>
              </a:buClr>
              <a:buSzPts val="1100"/>
              <a:buFont typeface="Arial"/>
              <a:buNone/>
            </a:pPr>
            <a:r>
              <a:rPr lang="en" sz="2000">
                <a:solidFill>
                  <a:schemeClr val="dk1"/>
                </a:solidFill>
                <a:latin typeface="Maiden Orange"/>
                <a:ea typeface="Maiden Orange"/>
                <a:cs typeface="Maiden Orange"/>
                <a:sym typeface="Maiden Orange"/>
              </a:rPr>
              <a:t> </a:t>
            </a:r>
            <a:endParaRPr sz="2000">
              <a:solidFill>
                <a:schemeClr val="dk1"/>
              </a:solidFill>
              <a:latin typeface="Maiden Orange"/>
              <a:ea typeface="Maiden Orange"/>
              <a:cs typeface="Maiden Orange"/>
              <a:sym typeface="Maiden Orange"/>
            </a:endParaRPr>
          </a:p>
          <a:p>
            <a:pPr indent="0" lvl="0" marL="0" rtl="0" algn="l">
              <a:lnSpc>
                <a:spcPct val="115000"/>
              </a:lnSpc>
              <a:spcBef>
                <a:spcPts val="0"/>
              </a:spcBef>
              <a:spcAft>
                <a:spcPts val="0"/>
              </a:spcAft>
              <a:buNone/>
            </a:pPr>
            <a:r>
              <a:t/>
            </a:r>
            <a:endParaRPr b="1" sz="1150">
              <a:latin typeface="Times New Roman"/>
              <a:ea typeface="Times New Roman"/>
              <a:cs typeface="Times New Roman"/>
              <a:sym typeface="Times New Roman"/>
            </a:endParaRPr>
          </a:p>
        </p:txBody>
      </p:sp>
      <p:graphicFrame>
        <p:nvGraphicFramePr>
          <p:cNvPr id="119" name="Google Shape;119;p15"/>
          <p:cNvGraphicFramePr/>
          <p:nvPr/>
        </p:nvGraphicFramePr>
        <p:xfrm>
          <a:off x="1014400" y="2344175"/>
          <a:ext cx="3000000" cy="3000000"/>
        </p:xfrm>
        <a:graphic>
          <a:graphicData uri="http://schemas.openxmlformats.org/drawingml/2006/table">
            <a:tbl>
              <a:tblPr>
                <a:noFill/>
                <a:tableStyleId>{4E089C2A-938C-4B02-851B-342D4ED9E024}</a:tableStyleId>
              </a:tblPr>
              <a:tblGrid>
                <a:gridCol w="2933700"/>
                <a:gridCol w="2933700"/>
              </a:tblGrid>
              <a:tr h="785050">
                <a:tc>
                  <a:txBody>
                    <a:bodyPr/>
                    <a:lstStyle/>
                    <a:p>
                      <a:pPr indent="0" lvl="0" marL="0" rtl="0" algn="ctr">
                        <a:spcBef>
                          <a:spcPts val="0"/>
                        </a:spcBef>
                        <a:spcAft>
                          <a:spcPts val="0"/>
                        </a:spcAft>
                        <a:buNone/>
                      </a:pPr>
                      <a:r>
                        <a:rPr b="1" lang="en">
                          <a:latin typeface="Maiden Orange"/>
                          <a:ea typeface="Maiden Orange"/>
                          <a:cs typeface="Maiden Orange"/>
                          <a:sym typeface="Maiden Orange"/>
                        </a:rPr>
                        <a:t>A</a:t>
                      </a:r>
                      <a:endParaRPr b="1">
                        <a:latin typeface="Maiden Orange"/>
                        <a:ea typeface="Maiden Orange"/>
                        <a:cs typeface="Maiden Orange"/>
                        <a:sym typeface="Maiden Orange"/>
                      </a:endParaRPr>
                    </a:p>
                  </a:txBody>
                  <a:tcPr marT="91425" marB="91425" marR="91425" marL="91425"/>
                </a:tc>
                <a:tc>
                  <a:txBody>
                    <a:bodyPr/>
                    <a:lstStyle/>
                    <a:p>
                      <a:pPr indent="0" lvl="0" marL="0" rtl="0" algn="l">
                        <a:spcBef>
                          <a:spcPts val="0"/>
                        </a:spcBef>
                        <a:spcAft>
                          <a:spcPts val="0"/>
                        </a:spcAft>
                        <a:buNone/>
                      </a:pPr>
                      <a:r>
                        <a:rPr lang="en" sz="1350">
                          <a:solidFill>
                            <a:schemeClr val="dk1"/>
                          </a:solidFill>
                          <a:latin typeface="Maiden Orange"/>
                          <a:ea typeface="Maiden Orange"/>
                          <a:cs typeface="Maiden Orange"/>
                          <a:sym typeface="Maiden Orange"/>
                        </a:rPr>
                        <a:t>Represents an average of  </a:t>
                      </a:r>
                      <a:r>
                        <a:rPr b="1" lang="en" sz="1350">
                          <a:solidFill>
                            <a:schemeClr val="dk1"/>
                          </a:solidFill>
                          <a:latin typeface="Maiden Orange"/>
                          <a:ea typeface="Maiden Orange"/>
                          <a:cs typeface="Maiden Orange"/>
                          <a:sym typeface="Maiden Orange"/>
                        </a:rPr>
                        <a:t>90-100</a:t>
                      </a:r>
                      <a:endParaRPr sz="1600">
                        <a:latin typeface="Maiden Orange"/>
                        <a:ea typeface="Maiden Orange"/>
                        <a:cs typeface="Maiden Orange"/>
                        <a:sym typeface="Maiden Orange"/>
                      </a:endParaRPr>
                    </a:p>
                  </a:txBody>
                  <a:tcPr marT="91425" marB="91425" marR="91425" marL="91425"/>
                </a:tc>
              </a:tr>
              <a:tr h="785050">
                <a:tc>
                  <a:txBody>
                    <a:bodyPr/>
                    <a:lstStyle/>
                    <a:p>
                      <a:pPr indent="0" lvl="0" marL="0" rtl="0" algn="ctr">
                        <a:spcBef>
                          <a:spcPts val="0"/>
                        </a:spcBef>
                        <a:spcAft>
                          <a:spcPts val="0"/>
                        </a:spcAft>
                        <a:buNone/>
                      </a:pPr>
                      <a:r>
                        <a:rPr b="1" lang="en">
                          <a:latin typeface="Maiden Orange"/>
                          <a:ea typeface="Maiden Orange"/>
                          <a:cs typeface="Maiden Orange"/>
                          <a:sym typeface="Maiden Orange"/>
                        </a:rPr>
                        <a:t>B</a:t>
                      </a:r>
                      <a:endParaRPr b="1">
                        <a:latin typeface="Maiden Orange"/>
                        <a:ea typeface="Maiden Orange"/>
                        <a:cs typeface="Maiden Orange"/>
                        <a:sym typeface="Maiden Orange"/>
                      </a:endParaRPr>
                    </a:p>
                  </a:txBody>
                  <a:tcPr marT="91425" marB="91425" marR="91425" marL="91425"/>
                </a:tc>
                <a:tc>
                  <a:txBody>
                    <a:bodyPr/>
                    <a:lstStyle/>
                    <a:p>
                      <a:pPr indent="0" lvl="0" marL="0" rtl="0" algn="l">
                        <a:spcBef>
                          <a:spcPts val="0"/>
                        </a:spcBef>
                        <a:spcAft>
                          <a:spcPts val="0"/>
                        </a:spcAft>
                        <a:buNone/>
                      </a:pPr>
                      <a:r>
                        <a:rPr lang="en" sz="1350">
                          <a:solidFill>
                            <a:schemeClr val="dk1"/>
                          </a:solidFill>
                          <a:latin typeface="Maiden Orange"/>
                          <a:ea typeface="Maiden Orange"/>
                          <a:cs typeface="Maiden Orange"/>
                          <a:sym typeface="Maiden Orange"/>
                        </a:rPr>
                        <a:t>Represents an average of  </a:t>
                      </a:r>
                      <a:r>
                        <a:rPr b="1" lang="en" sz="1350">
                          <a:solidFill>
                            <a:schemeClr val="dk1"/>
                          </a:solidFill>
                          <a:latin typeface="Maiden Orange"/>
                          <a:ea typeface="Maiden Orange"/>
                          <a:cs typeface="Maiden Orange"/>
                          <a:sym typeface="Maiden Orange"/>
                        </a:rPr>
                        <a:t>80-89</a:t>
                      </a:r>
                      <a:endParaRPr sz="1600">
                        <a:latin typeface="Maiden Orange"/>
                        <a:ea typeface="Maiden Orange"/>
                        <a:cs typeface="Maiden Orange"/>
                        <a:sym typeface="Maiden Orange"/>
                      </a:endParaRPr>
                    </a:p>
                  </a:txBody>
                  <a:tcPr marT="91425" marB="91425" marR="91425" marL="91425"/>
                </a:tc>
              </a:tr>
              <a:tr h="785050">
                <a:tc>
                  <a:txBody>
                    <a:bodyPr/>
                    <a:lstStyle/>
                    <a:p>
                      <a:pPr indent="0" lvl="0" marL="0" rtl="0" algn="ctr">
                        <a:spcBef>
                          <a:spcPts val="0"/>
                        </a:spcBef>
                        <a:spcAft>
                          <a:spcPts val="0"/>
                        </a:spcAft>
                        <a:buNone/>
                      </a:pPr>
                      <a:r>
                        <a:rPr b="1" lang="en">
                          <a:latin typeface="Maiden Orange"/>
                          <a:ea typeface="Maiden Orange"/>
                          <a:cs typeface="Maiden Orange"/>
                          <a:sym typeface="Maiden Orange"/>
                        </a:rPr>
                        <a:t>C</a:t>
                      </a:r>
                      <a:endParaRPr b="1">
                        <a:latin typeface="Maiden Orange"/>
                        <a:ea typeface="Maiden Orange"/>
                        <a:cs typeface="Maiden Orange"/>
                        <a:sym typeface="Maiden Orange"/>
                      </a:endParaRPr>
                    </a:p>
                  </a:txBody>
                  <a:tcPr marT="91425" marB="91425" marR="91425" marL="91425"/>
                </a:tc>
                <a:tc>
                  <a:txBody>
                    <a:bodyPr/>
                    <a:lstStyle/>
                    <a:p>
                      <a:pPr indent="0" lvl="0" marL="0" rtl="0" algn="l">
                        <a:spcBef>
                          <a:spcPts val="0"/>
                        </a:spcBef>
                        <a:spcAft>
                          <a:spcPts val="0"/>
                        </a:spcAft>
                        <a:buNone/>
                      </a:pPr>
                      <a:r>
                        <a:rPr lang="en" sz="1350">
                          <a:solidFill>
                            <a:schemeClr val="dk1"/>
                          </a:solidFill>
                          <a:latin typeface="Maiden Orange"/>
                          <a:ea typeface="Maiden Orange"/>
                          <a:cs typeface="Maiden Orange"/>
                          <a:sym typeface="Maiden Orange"/>
                        </a:rPr>
                        <a:t>Represents an average of  </a:t>
                      </a:r>
                      <a:r>
                        <a:rPr b="1" lang="en" sz="1350">
                          <a:solidFill>
                            <a:schemeClr val="dk1"/>
                          </a:solidFill>
                          <a:latin typeface="Maiden Orange"/>
                          <a:ea typeface="Maiden Orange"/>
                          <a:cs typeface="Maiden Orange"/>
                          <a:sym typeface="Maiden Orange"/>
                        </a:rPr>
                        <a:t>75-79</a:t>
                      </a:r>
                      <a:endParaRPr sz="1600">
                        <a:latin typeface="Maiden Orange"/>
                        <a:ea typeface="Maiden Orange"/>
                        <a:cs typeface="Maiden Orange"/>
                        <a:sym typeface="Maiden Orange"/>
                      </a:endParaRPr>
                    </a:p>
                  </a:txBody>
                  <a:tcPr marT="91425" marB="91425" marR="91425" marL="91425"/>
                </a:tc>
              </a:tr>
              <a:tr h="785050">
                <a:tc>
                  <a:txBody>
                    <a:bodyPr/>
                    <a:lstStyle/>
                    <a:p>
                      <a:pPr indent="0" lvl="0" marL="0" rtl="0" algn="ctr">
                        <a:spcBef>
                          <a:spcPts val="0"/>
                        </a:spcBef>
                        <a:spcAft>
                          <a:spcPts val="0"/>
                        </a:spcAft>
                        <a:buNone/>
                      </a:pPr>
                      <a:r>
                        <a:rPr b="1" lang="en">
                          <a:latin typeface="Maiden Orange"/>
                          <a:ea typeface="Maiden Orange"/>
                          <a:cs typeface="Maiden Orange"/>
                          <a:sym typeface="Maiden Orange"/>
                        </a:rPr>
                        <a:t>D</a:t>
                      </a:r>
                      <a:endParaRPr b="1">
                        <a:latin typeface="Maiden Orange"/>
                        <a:ea typeface="Maiden Orange"/>
                        <a:cs typeface="Maiden Orange"/>
                        <a:sym typeface="Maiden Orange"/>
                      </a:endParaRPr>
                    </a:p>
                  </a:txBody>
                  <a:tcPr marT="91425" marB="91425" marR="91425" marL="91425"/>
                </a:tc>
                <a:tc>
                  <a:txBody>
                    <a:bodyPr/>
                    <a:lstStyle/>
                    <a:p>
                      <a:pPr indent="0" lvl="0" marL="0" rtl="0" algn="l">
                        <a:spcBef>
                          <a:spcPts val="0"/>
                        </a:spcBef>
                        <a:spcAft>
                          <a:spcPts val="0"/>
                        </a:spcAft>
                        <a:buNone/>
                      </a:pPr>
                      <a:r>
                        <a:rPr lang="en" sz="1350">
                          <a:solidFill>
                            <a:schemeClr val="dk1"/>
                          </a:solidFill>
                          <a:latin typeface="Maiden Orange"/>
                          <a:ea typeface="Maiden Orange"/>
                          <a:cs typeface="Maiden Orange"/>
                          <a:sym typeface="Maiden Orange"/>
                        </a:rPr>
                        <a:t>Represents an average of  </a:t>
                      </a:r>
                      <a:r>
                        <a:rPr b="1" lang="en" sz="1350">
                          <a:solidFill>
                            <a:schemeClr val="dk1"/>
                          </a:solidFill>
                          <a:latin typeface="Maiden Orange"/>
                          <a:ea typeface="Maiden Orange"/>
                          <a:cs typeface="Maiden Orange"/>
                          <a:sym typeface="Maiden Orange"/>
                        </a:rPr>
                        <a:t>70-74</a:t>
                      </a:r>
                      <a:endParaRPr sz="1600">
                        <a:latin typeface="Maiden Orange"/>
                        <a:ea typeface="Maiden Orange"/>
                        <a:cs typeface="Maiden Orange"/>
                        <a:sym typeface="Maiden Orange"/>
                      </a:endParaRPr>
                    </a:p>
                  </a:txBody>
                  <a:tcPr marT="91425" marB="91425" marR="91425" marL="91425"/>
                </a:tc>
              </a:tr>
              <a:tr h="785050">
                <a:tc>
                  <a:txBody>
                    <a:bodyPr/>
                    <a:lstStyle/>
                    <a:p>
                      <a:pPr indent="0" lvl="0" marL="0" rtl="0" algn="ctr">
                        <a:spcBef>
                          <a:spcPts val="0"/>
                        </a:spcBef>
                        <a:spcAft>
                          <a:spcPts val="0"/>
                        </a:spcAft>
                        <a:buNone/>
                      </a:pPr>
                      <a:r>
                        <a:rPr b="1" lang="en">
                          <a:latin typeface="Maiden Orange"/>
                          <a:ea typeface="Maiden Orange"/>
                          <a:cs typeface="Maiden Orange"/>
                          <a:sym typeface="Maiden Orange"/>
                        </a:rPr>
                        <a:t>F</a:t>
                      </a:r>
                      <a:endParaRPr b="1">
                        <a:latin typeface="Maiden Orange"/>
                        <a:ea typeface="Maiden Orange"/>
                        <a:cs typeface="Maiden Orange"/>
                        <a:sym typeface="Maiden Orange"/>
                      </a:endParaRPr>
                    </a:p>
                  </a:txBody>
                  <a:tcPr marT="91425" marB="91425" marR="91425" marL="91425"/>
                </a:tc>
                <a:tc>
                  <a:txBody>
                    <a:bodyPr/>
                    <a:lstStyle/>
                    <a:p>
                      <a:pPr indent="0" lvl="0" marL="0" rtl="0" algn="l">
                        <a:spcBef>
                          <a:spcPts val="0"/>
                        </a:spcBef>
                        <a:spcAft>
                          <a:spcPts val="0"/>
                        </a:spcAft>
                        <a:buNone/>
                      </a:pPr>
                      <a:r>
                        <a:rPr lang="en" sz="1350">
                          <a:solidFill>
                            <a:schemeClr val="dk1"/>
                          </a:solidFill>
                          <a:latin typeface="Maiden Orange"/>
                          <a:ea typeface="Maiden Orange"/>
                          <a:cs typeface="Maiden Orange"/>
                          <a:sym typeface="Maiden Orange"/>
                        </a:rPr>
                        <a:t>Represents an average of  </a:t>
                      </a:r>
                      <a:r>
                        <a:rPr b="1" lang="en" sz="1350">
                          <a:solidFill>
                            <a:schemeClr val="dk1"/>
                          </a:solidFill>
                          <a:latin typeface="Maiden Orange"/>
                          <a:ea typeface="Maiden Orange"/>
                          <a:cs typeface="Maiden Orange"/>
                          <a:sym typeface="Maiden Orange"/>
                        </a:rPr>
                        <a:t>below 69</a:t>
                      </a:r>
                      <a:endParaRPr sz="1600">
                        <a:latin typeface="Maiden Orange"/>
                        <a:ea typeface="Maiden Orange"/>
                        <a:cs typeface="Maiden Orange"/>
                        <a:sym typeface="Maiden Orange"/>
                      </a:endParaRPr>
                    </a:p>
                  </a:txBody>
                  <a:tcPr marT="91425" marB="91425" marR="91425" marL="91425"/>
                </a:tc>
              </a:tr>
            </a:tbl>
          </a:graphicData>
        </a:graphic>
      </p:graphicFrame>
      <p:pic>
        <p:nvPicPr>
          <p:cNvPr id="120" name="Google Shape;120;p15"/>
          <p:cNvPicPr preferRelativeResize="0"/>
          <p:nvPr/>
        </p:nvPicPr>
        <p:blipFill>
          <a:blip r:embed="rId3">
            <a:alphaModFix/>
          </a:blip>
          <a:stretch>
            <a:fillRect/>
          </a:stretch>
        </p:blipFill>
        <p:spPr>
          <a:xfrm>
            <a:off x="2242675" y="6641425"/>
            <a:ext cx="3676849" cy="2400474"/>
          </a:xfrm>
          <a:prstGeom prst="rect">
            <a:avLst/>
          </a:prstGeom>
          <a:noFill/>
          <a:ln>
            <a:noFill/>
          </a:ln>
        </p:spPr>
      </p:pic>
      <p:pic>
        <p:nvPicPr>
          <p:cNvPr id="121" name="Google Shape;121;p15"/>
          <p:cNvPicPr preferRelativeResize="0"/>
          <p:nvPr/>
        </p:nvPicPr>
        <p:blipFill>
          <a:blip r:embed="rId4">
            <a:alphaModFix/>
          </a:blip>
          <a:stretch>
            <a:fillRect/>
          </a:stretch>
        </p:blipFill>
        <p:spPr>
          <a:xfrm>
            <a:off x="1799650" y="242175"/>
            <a:ext cx="567050" cy="412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p:nvPr/>
        </p:nvSpPr>
        <p:spPr>
          <a:xfrm>
            <a:off x="4330450" y="4010700"/>
            <a:ext cx="3032400" cy="19533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txBox="1"/>
          <p:nvPr/>
        </p:nvSpPr>
        <p:spPr>
          <a:xfrm>
            <a:off x="1976000" y="6281063"/>
            <a:ext cx="5483700" cy="71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Cabin Sketch"/>
                <a:ea typeface="Cabin Sketch"/>
                <a:cs typeface="Cabin Sketch"/>
                <a:sym typeface="Cabin Sketch"/>
              </a:rPr>
              <a:t>CELL PHONE POLICY: DO’S AND DON’TS </a:t>
            </a:r>
            <a:endParaRPr/>
          </a:p>
        </p:txBody>
      </p:sp>
      <p:sp>
        <p:nvSpPr>
          <p:cNvPr id="128" name="Google Shape;128;p16"/>
          <p:cNvSpPr txBox="1"/>
          <p:nvPr/>
        </p:nvSpPr>
        <p:spPr>
          <a:xfrm>
            <a:off x="231700" y="2347975"/>
            <a:ext cx="5156700" cy="16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abin Sketch"/>
                <a:ea typeface="Cabin Sketch"/>
                <a:cs typeface="Cabin Sketch"/>
                <a:sym typeface="Cabin Sketch"/>
              </a:rPr>
              <a:t>ABSENT</a:t>
            </a:r>
            <a:endParaRPr b="1" sz="2400">
              <a:latin typeface="Cabin Sketch"/>
              <a:ea typeface="Cabin Sketch"/>
              <a:cs typeface="Cabin Sketch"/>
              <a:sym typeface="Cabin Sketch"/>
            </a:endParaRPr>
          </a:p>
          <a:p>
            <a:pPr indent="0" lvl="0" marL="0" rtl="0" algn="just">
              <a:spcBef>
                <a:spcPts val="0"/>
              </a:spcBef>
              <a:spcAft>
                <a:spcPts val="0"/>
              </a:spcAft>
              <a:buNone/>
            </a:pPr>
            <a:r>
              <a:rPr lang="en">
                <a:latin typeface="Maiden Orange"/>
                <a:ea typeface="Maiden Orange"/>
                <a:cs typeface="Maiden Orange"/>
                <a:sym typeface="Maiden Orange"/>
              </a:rPr>
              <a:t>If you are absent it is your responsibility to speak to the teacher about what you missed. You will not receive extra class time to complete an assignment. You may make arrangements to come and work during advisement, Arrangements must be made with the teacher at least 1 day prior. </a:t>
            </a:r>
            <a:endParaRPr>
              <a:latin typeface="Maiden Orange"/>
              <a:ea typeface="Maiden Orange"/>
              <a:cs typeface="Maiden Orange"/>
              <a:sym typeface="Maiden Orange"/>
            </a:endParaRPr>
          </a:p>
        </p:txBody>
      </p:sp>
      <p:cxnSp>
        <p:nvCxnSpPr>
          <p:cNvPr id="129" name="Google Shape;129;p16"/>
          <p:cNvCxnSpPr/>
          <p:nvPr/>
        </p:nvCxnSpPr>
        <p:spPr>
          <a:xfrm>
            <a:off x="284675" y="696669"/>
            <a:ext cx="7230600" cy="0"/>
          </a:xfrm>
          <a:prstGeom prst="straightConnector1">
            <a:avLst/>
          </a:prstGeom>
          <a:noFill/>
          <a:ln cap="flat" cmpd="sng" w="38100">
            <a:solidFill>
              <a:srgbClr val="000000"/>
            </a:solidFill>
            <a:prstDash val="solid"/>
            <a:round/>
            <a:headEnd len="med" w="med" type="none"/>
            <a:tailEnd len="med" w="med" type="none"/>
          </a:ln>
        </p:spPr>
      </p:cxnSp>
      <p:cxnSp>
        <p:nvCxnSpPr>
          <p:cNvPr id="130" name="Google Shape;130;p16"/>
          <p:cNvCxnSpPr/>
          <p:nvPr/>
        </p:nvCxnSpPr>
        <p:spPr>
          <a:xfrm>
            <a:off x="284675" y="9535869"/>
            <a:ext cx="7230600" cy="0"/>
          </a:xfrm>
          <a:prstGeom prst="straightConnector1">
            <a:avLst/>
          </a:prstGeom>
          <a:noFill/>
          <a:ln cap="flat" cmpd="sng" w="38100">
            <a:solidFill>
              <a:srgbClr val="000000"/>
            </a:solidFill>
            <a:prstDash val="solid"/>
            <a:round/>
            <a:headEnd len="med" w="med" type="none"/>
            <a:tailEnd len="med" w="med" type="none"/>
          </a:ln>
        </p:spPr>
      </p:cxnSp>
      <p:sp>
        <p:nvSpPr>
          <p:cNvPr id="131" name="Google Shape;131;p16"/>
          <p:cNvSpPr txBox="1"/>
          <p:nvPr/>
        </p:nvSpPr>
        <p:spPr>
          <a:xfrm>
            <a:off x="284675" y="347025"/>
            <a:ext cx="17838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aiden Orange"/>
                <a:ea typeface="Maiden Orange"/>
                <a:cs typeface="Maiden Orange"/>
                <a:sym typeface="Maiden Orange"/>
              </a:rPr>
              <a:t>Ms, Evyn Boyd</a:t>
            </a:r>
            <a:endParaRPr>
              <a:latin typeface="Maiden Orange"/>
              <a:ea typeface="Maiden Orange"/>
              <a:cs typeface="Maiden Orange"/>
              <a:sym typeface="Maiden Orange"/>
            </a:endParaRPr>
          </a:p>
        </p:txBody>
      </p:sp>
      <p:sp>
        <p:nvSpPr>
          <p:cNvPr id="132" name="Google Shape;132;p16"/>
          <p:cNvSpPr txBox="1"/>
          <p:nvPr/>
        </p:nvSpPr>
        <p:spPr>
          <a:xfrm>
            <a:off x="5675900" y="361275"/>
            <a:ext cx="1783800" cy="335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Maiden Orange"/>
                <a:ea typeface="Maiden Orange"/>
                <a:cs typeface="Maiden Orange"/>
                <a:sym typeface="Maiden Orange"/>
              </a:rPr>
              <a:t>2025-2026</a:t>
            </a:r>
            <a:endParaRPr>
              <a:latin typeface="Maiden Orange"/>
              <a:ea typeface="Maiden Orange"/>
              <a:cs typeface="Maiden Orange"/>
              <a:sym typeface="Maiden Orange"/>
            </a:endParaRPr>
          </a:p>
        </p:txBody>
      </p:sp>
      <p:sp>
        <p:nvSpPr>
          <p:cNvPr id="133" name="Google Shape;133;p16"/>
          <p:cNvSpPr txBox="1"/>
          <p:nvPr/>
        </p:nvSpPr>
        <p:spPr>
          <a:xfrm>
            <a:off x="2523725" y="351225"/>
            <a:ext cx="2752500" cy="33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Sniglet"/>
                <a:ea typeface="Sniglet"/>
                <a:cs typeface="Sniglet"/>
                <a:sym typeface="Sniglet"/>
              </a:rPr>
              <a:t>boydev@boe.richmond.k12.ga.us</a:t>
            </a:r>
            <a:endParaRPr sz="1100">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t/>
            </a:r>
            <a:endParaRPr>
              <a:solidFill>
                <a:schemeClr val="dk1"/>
              </a:solidFill>
              <a:latin typeface="Maiden Orange"/>
              <a:ea typeface="Maiden Orange"/>
              <a:cs typeface="Maiden Orange"/>
              <a:sym typeface="Maiden Orange"/>
            </a:endParaRPr>
          </a:p>
        </p:txBody>
      </p:sp>
      <p:sp>
        <p:nvSpPr>
          <p:cNvPr id="134" name="Google Shape;134;p16"/>
          <p:cNvSpPr txBox="1"/>
          <p:nvPr/>
        </p:nvSpPr>
        <p:spPr>
          <a:xfrm>
            <a:off x="284675" y="817775"/>
            <a:ext cx="5156700" cy="14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abin Sketch"/>
                <a:ea typeface="Cabin Sketch"/>
                <a:cs typeface="Cabin Sketch"/>
                <a:sym typeface="Cabin Sketch"/>
              </a:rPr>
              <a:t>ASSIGNMENTS &amp; LATE ASSIGNMENTS </a:t>
            </a:r>
            <a:endParaRPr b="1" sz="2400">
              <a:latin typeface="Cabin Sketch"/>
              <a:ea typeface="Cabin Sketch"/>
              <a:cs typeface="Cabin Sketch"/>
              <a:sym typeface="Cabin Sketch"/>
            </a:endParaRPr>
          </a:p>
          <a:p>
            <a:pPr indent="0" lvl="0" marL="0" rtl="0" algn="just">
              <a:spcBef>
                <a:spcPts val="0"/>
              </a:spcBef>
              <a:spcAft>
                <a:spcPts val="0"/>
              </a:spcAft>
              <a:buNone/>
            </a:pPr>
            <a:r>
              <a:rPr lang="en">
                <a:latin typeface="Maiden Orange"/>
                <a:ea typeface="Maiden Orange"/>
                <a:cs typeface="Maiden Orange"/>
                <a:sym typeface="Maiden Orange"/>
              </a:rPr>
              <a:t>Assignments are expected to be turned in on the due date. Not before or after. You are not allowed to work on late assignments in class once we start a new assignment. They must be completed outside of class time and late work will be penalized. </a:t>
            </a:r>
            <a:r>
              <a:rPr lang="en">
                <a:solidFill>
                  <a:schemeClr val="dk1"/>
                </a:solidFill>
                <a:latin typeface="Maiden Orange"/>
                <a:ea typeface="Maiden Orange"/>
                <a:cs typeface="Maiden Orange"/>
                <a:sym typeface="Maiden Orange"/>
              </a:rPr>
              <a:t>Make arrangements to come and work during advisement. Arrangements must be made with the teacher at least 1 day prior. </a:t>
            </a:r>
            <a:endParaRPr>
              <a:solidFill>
                <a:schemeClr val="dk1"/>
              </a:solidFill>
              <a:latin typeface="Maiden Orange"/>
              <a:ea typeface="Maiden Orange"/>
              <a:cs typeface="Maiden Orange"/>
              <a:sym typeface="Maiden Orange"/>
            </a:endParaRPr>
          </a:p>
          <a:p>
            <a:pPr indent="0" lvl="0" marL="0" rtl="0" algn="just">
              <a:spcBef>
                <a:spcPts val="0"/>
              </a:spcBef>
              <a:spcAft>
                <a:spcPts val="0"/>
              </a:spcAft>
              <a:buNone/>
            </a:pPr>
            <a:r>
              <a:t/>
            </a:r>
            <a:endParaRPr>
              <a:latin typeface="Maiden Orange"/>
              <a:ea typeface="Maiden Orange"/>
              <a:cs typeface="Maiden Orange"/>
              <a:sym typeface="Maiden Orange"/>
            </a:endParaRPr>
          </a:p>
        </p:txBody>
      </p:sp>
      <p:sp>
        <p:nvSpPr>
          <p:cNvPr id="135" name="Google Shape;135;p16"/>
          <p:cNvSpPr txBox="1"/>
          <p:nvPr/>
        </p:nvSpPr>
        <p:spPr>
          <a:xfrm>
            <a:off x="4427425" y="4146325"/>
            <a:ext cx="2823600" cy="16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abin Sketch"/>
                <a:ea typeface="Cabin Sketch"/>
                <a:cs typeface="Cabin Sketch"/>
                <a:sym typeface="Cabin Sketch"/>
              </a:rPr>
              <a:t>RESTROOM</a:t>
            </a:r>
            <a:endParaRPr b="1" sz="2400">
              <a:latin typeface="Cabin Sketch"/>
              <a:ea typeface="Cabin Sketch"/>
              <a:cs typeface="Cabin Sketch"/>
              <a:sym typeface="Cabin Sketch"/>
            </a:endParaRPr>
          </a:p>
          <a:p>
            <a:pPr indent="0" lvl="0" marL="0" rtl="0" algn="just">
              <a:spcBef>
                <a:spcPts val="0"/>
              </a:spcBef>
              <a:spcAft>
                <a:spcPts val="0"/>
              </a:spcAft>
              <a:buNone/>
            </a:pPr>
            <a:r>
              <a:rPr lang="en">
                <a:latin typeface="Maiden Orange"/>
                <a:ea typeface="Maiden Orange"/>
                <a:cs typeface="Maiden Orange"/>
                <a:sym typeface="Maiden Orange"/>
              </a:rPr>
              <a:t>Go to the restroom before class. We are on instruction the first 20 minutes of class and you are not allow to leave. No one is allowed to leave 10 minutes before the end of class. Only one student may go to the restroom at a time.</a:t>
            </a:r>
            <a:endParaRPr>
              <a:latin typeface="Maiden Orange"/>
              <a:ea typeface="Maiden Orange"/>
              <a:cs typeface="Maiden Orange"/>
              <a:sym typeface="Maiden Orange"/>
            </a:endParaRPr>
          </a:p>
        </p:txBody>
      </p:sp>
      <p:sp>
        <p:nvSpPr>
          <p:cNvPr id="136" name="Google Shape;136;p16"/>
          <p:cNvSpPr txBox="1"/>
          <p:nvPr/>
        </p:nvSpPr>
        <p:spPr>
          <a:xfrm>
            <a:off x="2408350" y="6743750"/>
            <a:ext cx="5096400" cy="242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chemeClr val="dk1"/>
                </a:solidFill>
                <a:highlight>
                  <a:schemeClr val="accent6"/>
                </a:highlight>
                <a:latin typeface="Maiden Orange"/>
                <a:ea typeface="Maiden Orange"/>
                <a:cs typeface="Maiden Orange"/>
                <a:sym typeface="Maiden Orange"/>
              </a:rPr>
              <a:t>NO CELL PHONES</a:t>
            </a:r>
            <a:endParaRPr sz="3100">
              <a:solidFill>
                <a:schemeClr val="dk1"/>
              </a:solidFill>
              <a:highlight>
                <a:schemeClr val="accent6"/>
              </a:highlight>
              <a:latin typeface="Maiden Orange"/>
              <a:ea typeface="Maiden Orange"/>
              <a:cs typeface="Maiden Orange"/>
              <a:sym typeface="Maiden Orange"/>
            </a:endParaRPr>
          </a:p>
        </p:txBody>
      </p:sp>
      <p:sp>
        <p:nvSpPr>
          <p:cNvPr id="137" name="Google Shape;137;p16"/>
          <p:cNvSpPr txBox="1"/>
          <p:nvPr/>
        </p:nvSpPr>
        <p:spPr>
          <a:xfrm>
            <a:off x="284675" y="4001574"/>
            <a:ext cx="3914700" cy="19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abin Sketch"/>
                <a:ea typeface="Cabin Sketch"/>
                <a:cs typeface="Cabin Sketch"/>
                <a:sym typeface="Cabin Sketch"/>
              </a:rPr>
              <a:t>TURNING IN ASSIGNMENTS </a:t>
            </a:r>
            <a:endParaRPr b="1" sz="2400">
              <a:latin typeface="Cabin Sketch"/>
              <a:ea typeface="Cabin Sketch"/>
              <a:cs typeface="Cabin Sketch"/>
              <a:sym typeface="Cabin Sketch"/>
            </a:endParaRPr>
          </a:p>
          <a:p>
            <a:pPr indent="0" lvl="0" marL="0" rtl="0" algn="just">
              <a:spcBef>
                <a:spcPts val="0"/>
              </a:spcBef>
              <a:spcAft>
                <a:spcPts val="0"/>
              </a:spcAft>
              <a:buNone/>
            </a:pPr>
            <a:r>
              <a:rPr lang="en">
                <a:latin typeface="Maiden Orange"/>
                <a:ea typeface="Maiden Orange"/>
                <a:cs typeface="Maiden Orange"/>
                <a:sym typeface="Maiden Orange"/>
              </a:rPr>
              <a:t>You will be responsible for turning in all your work. Your signature must be in the lower right hand corner of each piece of artwork. If you turn in someone else's work as your own you will receive a zero as well as the owner of the artwork. </a:t>
            </a:r>
            <a:endParaRPr>
              <a:latin typeface="Maiden Orange"/>
              <a:ea typeface="Maiden Orange"/>
              <a:cs typeface="Maiden Orange"/>
              <a:sym typeface="Maiden Orange"/>
            </a:endParaRPr>
          </a:p>
        </p:txBody>
      </p:sp>
      <p:pic>
        <p:nvPicPr>
          <p:cNvPr id="138" name="Google Shape;138;p16" title="image.png"/>
          <p:cNvPicPr preferRelativeResize="0"/>
          <p:nvPr/>
        </p:nvPicPr>
        <p:blipFill rotWithShape="1">
          <a:blip r:embed="rId3">
            <a:alphaModFix/>
          </a:blip>
          <a:srcRect b="0" l="0" r="0" t="0"/>
          <a:stretch/>
        </p:blipFill>
        <p:spPr>
          <a:xfrm flipH="1">
            <a:off x="5329899" y="479450"/>
            <a:ext cx="2174851" cy="3262333"/>
          </a:xfrm>
          <a:prstGeom prst="rect">
            <a:avLst/>
          </a:prstGeom>
          <a:noFill/>
          <a:ln>
            <a:noFill/>
          </a:ln>
        </p:spPr>
      </p:pic>
      <p:pic>
        <p:nvPicPr>
          <p:cNvPr id="139" name="Google Shape;139;p16" title="image (3).png"/>
          <p:cNvPicPr preferRelativeResize="0"/>
          <p:nvPr/>
        </p:nvPicPr>
        <p:blipFill rotWithShape="1">
          <a:blip r:embed="rId4">
            <a:alphaModFix/>
          </a:blip>
          <a:srcRect b="0" l="0" r="0" t="0"/>
          <a:stretch/>
        </p:blipFill>
        <p:spPr>
          <a:xfrm>
            <a:off x="231700" y="6755275"/>
            <a:ext cx="2063475" cy="3095251"/>
          </a:xfrm>
          <a:prstGeom prst="rect">
            <a:avLst/>
          </a:prstGeom>
          <a:noFill/>
          <a:ln>
            <a:noFill/>
          </a:ln>
        </p:spPr>
      </p:pic>
      <p:pic>
        <p:nvPicPr>
          <p:cNvPr id="140" name="Google Shape;140;p16"/>
          <p:cNvPicPr preferRelativeResize="0"/>
          <p:nvPr/>
        </p:nvPicPr>
        <p:blipFill>
          <a:blip r:embed="rId5">
            <a:alphaModFix/>
          </a:blip>
          <a:stretch>
            <a:fillRect/>
          </a:stretch>
        </p:blipFill>
        <p:spPr>
          <a:xfrm>
            <a:off x="1799650" y="242175"/>
            <a:ext cx="567050" cy="412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cxnSp>
        <p:nvCxnSpPr>
          <p:cNvPr id="145" name="Google Shape;145;p17"/>
          <p:cNvCxnSpPr/>
          <p:nvPr/>
        </p:nvCxnSpPr>
        <p:spPr>
          <a:xfrm>
            <a:off x="284675" y="696669"/>
            <a:ext cx="7230600" cy="0"/>
          </a:xfrm>
          <a:prstGeom prst="straightConnector1">
            <a:avLst/>
          </a:prstGeom>
          <a:noFill/>
          <a:ln cap="flat" cmpd="sng" w="38100">
            <a:solidFill>
              <a:srgbClr val="000000"/>
            </a:solidFill>
            <a:prstDash val="solid"/>
            <a:round/>
            <a:headEnd len="med" w="med" type="none"/>
            <a:tailEnd len="med" w="med" type="none"/>
          </a:ln>
        </p:spPr>
      </p:cxnSp>
      <p:cxnSp>
        <p:nvCxnSpPr>
          <p:cNvPr id="146" name="Google Shape;146;p17"/>
          <p:cNvCxnSpPr/>
          <p:nvPr/>
        </p:nvCxnSpPr>
        <p:spPr>
          <a:xfrm>
            <a:off x="284675" y="9535869"/>
            <a:ext cx="7230600" cy="0"/>
          </a:xfrm>
          <a:prstGeom prst="straightConnector1">
            <a:avLst/>
          </a:prstGeom>
          <a:noFill/>
          <a:ln cap="flat" cmpd="sng" w="38100">
            <a:solidFill>
              <a:srgbClr val="000000"/>
            </a:solidFill>
            <a:prstDash val="solid"/>
            <a:round/>
            <a:headEnd len="med" w="med" type="none"/>
            <a:tailEnd len="med" w="med" type="none"/>
          </a:ln>
        </p:spPr>
      </p:cxnSp>
      <p:sp>
        <p:nvSpPr>
          <p:cNvPr id="147" name="Google Shape;147;p17"/>
          <p:cNvSpPr txBox="1"/>
          <p:nvPr/>
        </p:nvSpPr>
        <p:spPr>
          <a:xfrm>
            <a:off x="284675" y="347025"/>
            <a:ext cx="17838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aiden Orange"/>
                <a:ea typeface="Maiden Orange"/>
                <a:cs typeface="Maiden Orange"/>
                <a:sym typeface="Maiden Orange"/>
              </a:rPr>
              <a:t>Ms, Evyn Boyd</a:t>
            </a:r>
            <a:endParaRPr>
              <a:latin typeface="Maiden Orange"/>
              <a:ea typeface="Maiden Orange"/>
              <a:cs typeface="Maiden Orange"/>
              <a:sym typeface="Maiden Orange"/>
            </a:endParaRPr>
          </a:p>
        </p:txBody>
      </p:sp>
      <p:sp>
        <p:nvSpPr>
          <p:cNvPr id="148" name="Google Shape;148;p17"/>
          <p:cNvSpPr txBox="1"/>
          <p:nvPr/>
        </p:nvSpPr>
        <p:spPr>
          <a:xfrm>
            <a:off x="5675900" y="361275"/>
            <a:ext cx="1783800" cy="335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Maiden Orange"/>
                <a:ea typeface="Maiden Orange"/>
                <a:cs typeface="Maiden Orange"/>
                <a:sym typeface="Maiden Orange"/>
              </a:rPr>
              <a:t>2025-2026</a:t>
            </a:r>
            <a:endParaRPr>
              <a:latin typeface="Maiden Orange"/>
              <a:ea typeface="Maiden Orange"/>
              <a:cs typeface="Maiden Orange"/>
              <a:sym typeface="Maiden Orange"/>
            </a:endParaRPr>
          </a:p>
        </p:txBody>
      </p:sp>
      <p:sp>
        <p:nvSpPr>
          <p:cNvPr id="149" name="Google Shape;149;p17"/>
          <p:cNvSpPr txBox="1"/>
          <p:nvPr/>
        </p:nvSpPr>
        <p:spPr>
          <a:xfrm>
            <a:off x="2523725" y="351225"/>
            <a:ext cx="2752500" cy="33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Sniglet"/>
                <a:ea typeface="Sniglet"/>
                <a:cs typeface="Sniglet"/>
                <a:sym typeface="Sniglet"/>
              </a:rPr>
              <a:t>boydev@boe.richmond.k12.ga.us</a:t>
            </a:r>
            <a:endParaRPr sz="1100">
              <a:solidFill>
                <a:schemeClr val="dk1"/>
              </a:solidFill>
              <a:latin typeface="Maiden Orange"/>
              <a:ea typeface="Maiden Orange"/>
              <a:cs typeface="Maiden Orange"/>
              <a:sym typeface="Maiden Orange"/>
            </a:endParaRPr>
          </a:p>
          <a:p>
            <a:pPr indent="0" lvl="0" marL="0" rtl="0" algn="ctr">
              <a:spcBef>
                <a:spcPts val="0"/>
              </a:spcBef>
              <a:spcAft>
                <a:spcPts val="0"/>
              </a:spcAft>
              <a:buClr>
                <a:schemeClr val="dk1"/>
              </a:buClr>
              <a:buSzPts val="1100"/>
              <a:buFont typeface="Arial"/>
              <a:buNone/>
            </a:pPr>
            <a:r>
              <a:t/>
            </a:r>
            <a:endParaRPr>
              <a:solidFill>
                <a:schemeClr val="dk1"/>
              </a:solidFill>
              <a:latin typeface="Maiden Orange"/>
              <a:ea typeface="Maiden Orange"/>
              <a:cs typeface="Maiden Orange"/>
              <a:sym typeface="Maiden Orange"/>
            </a:endParaRPr>
          </a:p>
        </p:txBody>
      </p:sp>
      <p:pic>
        <p:nvPicPr>
          <p:cNvPr id="150" name="Google Shape;150;p17"/>
          <p:cNvPicPr preferRelativeResize="0"/>
          <p:nvPr/>
        </p:nvPicPr>
        <p:blipFill>
          <a:blip r:embed="rId3">
            <a:alphaModFix/>
          </a:blip>
          <a:stretch>
            <a:fillRect/>
          </a:stretch>
        </p:blipFill>
        <p:spPr>
          <a:xfrm>
            <a:off x="1799650" y="242175"/>
            <a:ext cx="567050" cy="412800"/>
          </a:xfrm>
          <a:prstGeom prst="rect">
            <a:avLst/>
          </a:prstGeom>
          <a:noFill/>
          <a:ln>
            <a:noFill/>
          </a:ln>
        </p:spPr>
      </p:pic>
      <p:sp>
        <p:nvSpPr>
          <p:cNvPr id="151" name="Google Shape;151;p17"/>
          <p:cNvSpPr txBox="1"/>
          <p:nvPr/>
        </p:nvSpPr>
        <p:spPr>
          <a:xfrm>
            <a:off x="284675" y="1251275"/>
            <a:ext cx="7045800" cy="7707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2000">
                <a:solidFill>
                  <a:schemeClr val="dk2"/>
                </a:solidFill>
                <a:latin typeface="Maiden Orange"/>
                <a:ea typeface="Maiden Orange"/>
                <a:cs typeface="Maiden Orange"/>
                <a:sym typeface="Maiden Orange"/>
              </a:rPr>
              <a:t>Conferences:</a:t>
            </a:r>
            <a:endParaRPr sz="2000">
              <a:solidFill>
                <a:schemeClr val="dk2"/>
              </a:solidFill>
              <a:latin typeface="Maiden Orange"/>
              <a:ea typeface="Maiden Orange"/>
              <a:cs typeface="Maiden Orange"/>
              <a:sym typeface="Maiden Orange"/>
            </a:endParaRPr>
          </a:p>
          <a:p>
            <a:pPr indent="0" lvl="0" marL="0" marR="0" rtl="0" algn="l">
              <a:lnSpc>
                <a:spcPct val="115000"/>
              </a:lnSpc>
              <a:spcBef>
                <a:spcPts val="0"/>
              </a:spcBef>
              <a:spcAft>
                <a:spcPts val="0"/>
              </a:spcAft>
              <a:buNone/>
            </a:pPr>
            <a:r>
              <a:rPr lang="en" sz="2000">
                <a:solidFill>
                  <a:schemeClr val="dk2"/>
                </a:solidFill>
                <a:latin typeface="Maiden Orange"/>
                <a:ea typeface="Maiden Orange"/>
                <a:cs typeface="Maiden Orange"/>
                <a:sym typeface="Maiden Orange"/>
              </a:rPr>
              <a:t>Please contact me directly to schedule a conference.</a:t>
            </a:r>
            <a:endParaRPr sz="2000">
              <a:solidFill>
                <a:schemeClr val="dk2"/>
              </a:solidFill>
              <a:latin typeface="Maiden Orange"/>
              <a:ea typeface="Maiden Orange"/>
              <a:cs typeface="Maiden Orange"/>
              <a:sym typeface="Maiden Orange"/>
            </a:endParaRPr>
          </a:p>
          <a:p>
            <a:pPr indent="0" lvl="0" marL="0" marR="0" rtl="0" algn="l">
              <a:lnSpc>
                <a:spcPct val="115000"/>
              </a:lnSpc>
              <a:spcBef>
                <a:spcPts val="0"/>
              </a:spcBef>
              <a:spcAft>
                <a:spcPts val="0"/>
              </a:spcAft>
              <a:buNone/>
            </a:pPr>
            <a:r>
              <a:t/>
            </a:r>
            <a:endParaRPr sz="2000">
              <a:solidFill>
                <a:schemeClr val="dk2"/>
              </a:solidFill>
              <a:latin typeface="Maiden Orange"/>
              <a:ea typeface="Maiden Orange"/>
              <a:cs typeface="Maiden Orange"/>
              <a:sym typeface="Maiden Orange"/>
            </a:endParaRPr>
          </a:p>
          <a:p>
            <a:pPr indent="0" lvl="0" marL="0" marR="0" rtl="0" algn="l">
              <a:lnSpc>
                <a:spcPct val="115000"/>
              </a:lnSpc>
              <a:spcBef>
                <a:spcPts val="0"/>
              </a:spcBef>
              <a:spcAft>
                <a:spcPts val="0"/>
              </a:spcAft>
              <a:buNone/>
            </a:pPr>
            <a:r>
              <a:rPr lang="en" sz="2000">
                <a:solidFill>
                  <a:schemeClr val="dk2"/>
                </a:solidFill>
                <a:latin typeface="Maiden Orange"/>
                <a:ea typeface="Maiden Orange"/>
                <a:cs typeface="Maiden Orange"/>
                <a:sym typeface="Maiden Orange"/>
              </a:rPr>
              <a:t>Contact Information:</a:t>
            </a:r>
            <a:endParaRPr sz="2000">
              <a:solidFill>
                <a:schemeClr val="dk2"/>
              </a:solidFill>
              <a:latin typeface="Maiden Orange"/>
              <a:ea typeface="Maiden Orange"/>
              <a:cs typeface="Maiden Orange"/>
              <a:sym typeface="Maiden Orange"/>
            </a:endParaRPr>
          </a:p>
          <a:p>
            <a:pPr indent="0" lvl="0" marL="0" marR="0" rtl="0" algn="l">
              <a:lnSpc>
                <a:spcPct val="115000"/>
              </a:lnSpc>
              <a:spcBef>
                <a:spcPts val="0"/>
              </a:spcBef>
              <a:spcAft>
                <a:spcPts val="0"/>
              </a:spcAft>
              <a:buNone/>
            </a:pPr>
            <a:r>
              <a:rPr lang="en" sz="2000">
                <a:solidFill>
                  <a:schemeClr val="dk2"/>
                </a:solidFill>
                <a:latin typeface="Maiden Orange"/>
                <a:ea typeface="Maiden Orange"/>
                <a:cs typeface="Maiden Orange"/>
                <a:sym typeface="Maiden Orange"/>
              </a:rPr>
              <a:t>Email: boydev@richmond.k12.ga.us</a:t>
            </a:r>
            <a:endParaRPr sz="2000">
              <a:solidFill>
                <a:schemeClr val="dk2"/>
              </a:solidFill>
              <a:latin typeface="Maiden Orange"/>
              <a:ea typeface="Maiden Orange"/>
              <a:cs typeface="Maiden Orange"/>
              <a:sym typeface="Maiden Orange"/>
            </a:endParaRPr>
          </a:p>
          <a:p>
            <a:pPr indent="0" lvl="0" marL="0" marR="0" rtl="0" algn="l">
              <a:lnSpc>
                <a:spcPct val="115000"/>
              </a:lnSpc>
              <a:spcBef>
                <a:spcPts val="0"/>
              </a:spcBef>
              <a:spcAft>
                <a:spcPts val="0"/>
              </a:spcAft>
              <a:buClr>
                <a:schemeClr val="dk1"/>
              </a:buClr>
              <a:buSzPts val="1100"/>
              <a:buFont typeface="Arial"/>
              <a:buNone/>
            </a:pPr>
            <a:r>
              <a:rPr lang="en" sz="2000">
                <a:solidFill>
                  <a:schemeClr val="dk2"/>
                </a:solidFill>
                <a:latin typeface="Maiden Orange"/>
                <a:ea typeface="Maiden Orange"/>
                <a:cs typeface="Maiden Orange"/>
                <a:sym typeface="Maiden Orange"/>
              </a:rPr>
              <a:t>Class Dojo</a:t>
            </a:r>
            <a:endParaRPr sz="2000">
              <a:solidFill>
                <a:schemeClr val="dk2"/>
              </a:solidFill>
              <a:latin typeface="Maiden Orange"/>
              <a:ea typeface="Maiden Orange"/>
              <a:cs typeface="Maiden Orange"/>
              <a:sym typeface="Maiden Orange"/>
            </a:endParaRPr>
          </a:p>
          <a:p>
            <a:pPr indent="0" lvl="0" marL="0" rtl="0" algn="l">
              <a:spcBef>
                <a:spcPts val="0"/>
              </a:spcBef>
              <a:spcAft>
                <a:spcPts val="0"/>
              </a:spcAft>
              <a:buNone/>
            </a:pPr>
            <a:r>
              <a:t/>
            </a:r>
            <a:endParaRPr sz="2000">
              <a:solidFill>
                <a:schemeClr val="dk2"/>
              </a:solidFill>
              <a:latin typeface="Maiden Orange"/>
              <a:ea typeface="Maiden Orange"/>
              <a:cs typeface="Maiden Orange"/>
              <a:sym typeface="Maiden Orange"/>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